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301" r:id="rId2"/>
    <p:sldId id="296" r:id="rId3"/>
    <p:sldId id="343" r:id="rId4"/>
    <p:sldId id="258" r:id="rId5"/>
    <p:sldId id="277" r:id="rId6"/>
    <p:sldId id="334" r:id="rId7"/>
    <p:sldId id="333" r:id="rId8"/>
    <p:sldId id="339" r:id="rId9"/>
    <p:sldId id="341" r:id="rId10"/>
    <p:sldId id="340" r:id="rId11"/>
    <p:sldId id="342" r:id="rId12"/>
    <p:sldId id="353" r:id="rId13"/>
    <p:sldId id="348" r:id="rId14"/>
    <p:sldId id="335" r:id="rId15"/>
    <p:sldId id="351" r:id="rId16"/>
    <p:sldId id="349" r:id="rId17"/>
    <p:sldId id="352" r:id="rId18"/>
    <p:sldId id="350" r:id="rId19"/>
    <p:sldId id="336" r:id="rId20"/>
    <p:sldId id="337" r:id="rId21"/>
    <p:sldId id="332" r:id="rId22"/>
    <p:sldId id="338" r:id="rId23"/>
    <p:sldId id="344" r:id="rId24"/>
    <p:sldId id="347" r:id="rId25"/>
    <p:sldId id="346" r:id="rId26"/>
    <p:sldId id="325"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62400"/>
    <a:srgbClr val="282248"/>
    <a:srgbClr val="FF5925"/>
    <a:srgbClr val="FF825B"/>
    <a:srgbClr val="F1522A"/>
    <a:srgbClr val="83C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309" autoAdjust="0"/>
  </p:normalViewPr>
  <p:slideViewPr>
    <p:cSldViewPr>
      <p:cViewPr varScale="1">
        <p:scale>
          <a:sx n="110" d="100"/>
          <a:sy n="110" d="100"/>
        </p:scale>
        <p:origin x="1242" y="102"/>
      </p:cViewPr>
      <p:guideLst>
        <p:guide orient="horz" pos="2160"/>
        <p:guide pos="2880"/>
      </p:guideLst>
    </p:cSldViewPr>
  </p:slideViewPr>
  <p:outlineViewPr>
    <p:cViewPr>
      <p:scale>
        <a:sx n="33" d="100"/>
        <a:sy n="33" d="100"/>
      </p:scale>
      <p:origin x="0" y="11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50FEA-C53C-4845-A365-251EF666B5BB}" type="datetimeFigureOut">
              <a:rPr lang="en-GB" smtClean="0"/>
              <a:t>30/10/2017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9CEA4-D72B-4658-91A7-B375B5D54809}" type="slidenum">
              <a:rPr lang="en-GB" smtClean="0"/>
              <a:t>‹#›</a:t>
            </a:fld>
            <a:endParaRPr lang="en-GB"/>
          </a:p>
        </p:txBody>
      </p:sp>
    </p:spTree>
    <p:extLst>
      <p:ext uri="{BB962C8B-B14F-4D97-AF65-F5344CB8AC3E}">
        <p14:creationId xmlns:p14="http://schemas.microsoft.com/office/powerpoint/2010/main" val="217301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3</a:t>
            </a:fld>
            <a:endParaRPr lang="en-GB" dirty="0"/>
          </a:p>
        </p:txBody>
      </p:sp>
    </p:spTree>
    <p:extLst>
      <p:ext uri="{BB962C8B-B14F-4D97-AF65-F5344CB8AC3E}">
        <p14:creationId xmlns:p14="http://schemas.microsoft.com/office/powerpoint/2010/main" val="3872390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13</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14</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15</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16</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17</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18</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19</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20</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22</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23</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4</a:t>
            </a:fld>
            <a:endParaRPr lang="en-GB" dirty="0"/>
          </a:p>
        </p:txBody>
      </p:sp>
    </p:spTree>
    <p:extLst>
      <p:ext uri="{BB962C8B-B14F-4D97-AF65-F5344CB8AC3E}">
        <p14:creationId xmlns:p14="http://schemas.microsoft.com/office/powerpoint/2010/main" val="387239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24</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25</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5</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39CEA4-D72B-4658-91A7-B375B5D54809}" type="slidenum">
              <a:rPr lang="en-GB" smtClean="0"/>
              <a:t>6</a:t>
            </a:fld>
            <a:endParaRPr lang="en-GB"/>
          </a:p>
        </p:txBody>
      </p:sp>
    </p:spTree>
    <p:extLst>
      <p:ext uri="{BB962C8B-B14F-4D97-AF65-F5344CB8AC3E}">
        <p14:creationId xmlns:p14="http://schemas.microsoft.com/office/powerpoint/2010/main" val="240794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8</a:t>
            </a:fld>
            <a:endParaRPr lang="en-GB" dirty="0"/>
          </a:p>
        </p:txBody>
      </p:sp>
    </p:spTree>
    <p:extLst>
      <p:ext uri="{BB962C8B-B14F-4D97-AF65-F5344CB8AC3E}">
        <p14:creationId xmlns:p14="http://schemas.microsoft.com/office/powerpoint/2010/main" val="240794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9</a:t>
            </a:fld>
            <a:endParaRPr lang="en-GB" dirty="0"/>
          </a:p>
        </p:txBody>
      </p:sp>
    </p:spTree>
    <p:extLst>
      <p:ext uri="{BB962C8B-B14F-4D97-AF65-F5344CB8AC3E}">
        <p14:creationId xmlns:p14="http://schemas.microsoft.com/office/powerpoint/2010/main" val="240794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10</a:t>
            </a:fld>
            <a:endParaRPr lang="en-GB" dirty="0"/>
          </a:p>
        </p:txBody>
      </p:sp>
    </p:spTree>
    <p:extLst>
      <p:ext uri="{BB962C8B-B14F-4D97-AF65-F5344CB8AC3E}">
        <p14:creationId xmlns:p14="http://schemas.microsoft.com/office/powerpoint/2010/main" val="240794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11</a:t>
            </a:fld>
            <a:endParaRPr lang="en-GB" dirty="0"/>
          </a:p>
        </p:txBody>
      </p:sp>
    </p:spTree>
    <p:extLst>
      <p:ext uri="{BB962C8B-B14F-4D97-AF65-F5344CB8AC3E}">
        <p14:creationId xmlns:p14="http://schemas.microsoft.com/office/powerpoint/2010/main" val="240794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CEA4-D72B-4658-91A7-B375B5D54809}" type="slidenum">
              <a:rPr lang="en-GB" smtClean="0"/>
              <a:t>12</a:t>
            </a:fld>
            <a:endParaRPr lang="en-GB" dirty="0"/>
          </a:p>
        </p:txBody>
      </p:sp>
    </p:spTree>
    <p:extLst>
      <p:ext uri="{BB962C8B-B14F-4D97-AF65-F5344CB8AC3E}">
        <p14:creationId xmlns:p14="http://schemas.microsoft.com/office/powerpoint/2010/main" val="395805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9A56944-9E4B-444E-ACAC-41253359049E}" type="datetime1">
              <a:rPr lang="en-GB" smtClean="0"/>
              <a:t>30/10/2017</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DDCEC5E-DE3D-45AB-B4BA-B2802ED76E5E}"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0EAE8C-D08D-4459-81EA-26310ACFCCC8}" type="datetime1">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F84D5D-F8C1-406A-9561-2AF054598A28}" type="datetime1">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828081-156E-410A-8FFE-93C328B16E52}" type="datetime1">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DC1DDD-9A85-44E5-A8DF-4B5CAAAF2355}" type="datetime1">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9DDCEC5E-DE3D-45AB-B4BA-B2802ED76E5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82FBED-37CE-4BB5-8DD1-640419DE24BA}" type="datetime1">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F196E9D-66A3-445F-AA75-9EBB497C4ECA}" type="datetime1">
              <a:rPr lang="en-GB" smtClean="0"/>
              <a:t>30/10/2017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F25588D-7E0E-4383-A5CB-76AE5BB35E9B}" type="datetime1">
              <a:rPr lang="en-GB" smtClean="0"/>
              <a:t>30/10/2017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CE04F-BF81-4CCD-8443-63F98788286A}" type="datetime1">
              <a:rPr lang="en-GB" smtClean="0"/>
              <a:t>30/10/2017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8F0F57-41B1-4951-8A1D-F567892C4D05}" type="datetime1">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3662CE-D47B-4C2F-A021-6EABBCF243F2}" type="datetime1">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DCEC5E-DE3D-45AB-B4BA-B2802ED76E5E}"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B21BF83-3ECB-4A2E-A6FA-E3234A060A10}" type="datetime1">
              <a:rPr lang="en-GB" smtClean="0"/>
              <a:t>30/10/2017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DCEC5E-DE3D-45AB-B4BA-B2802ED76E5E}"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mpusource.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servicecontractorsoftwar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rvicecontractorsoftware.com/" TargetMode="External"/><Relationship Id="rId2" Type="http://schemas.openxmlformats.org/officeDocument/2006/relationships/hyperlink" Target="http://www.compusource.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2057400"/>
            <a:ext cx="8229600" cy="1600200"/>
          </a:xfrm>
        </p:spPr>
        <p:txBody>
          <a:bodyPr vert="horz" anchor="ctr">
            <a:normAutofit/>
            <a:scene3d>
              <a:camera prst="orthographicFront"/>
              <a:lightRig rig="soft" dir="t">
                <a:rot lat="0" lon="0" rev="16800000"/>
              </a:lightRig>
            </a:scene3d>
            <a:sp3d prstMaterial="softEdge">
              <a:bevelT w="38100" h="38100"/>
            </a:sp3d>
          </a:bodyPr>
          <a:lstStyle/>
          <a:p>
            <a:pPr>
              <a:buClr>
                <a:schemeClr val="tx1">
                  <a:shade val="95000"/>
                </a:schemeClr>
              </a:buClr>
              <a:buSzPct val="65000"/>
            </a:pPr>
            <a:r>
              <a:rPr lang="en-US" sz="3600" dirty="0">
                <a:solidFill>
                  <a:srgbClr val="282248"/>
                </a:solidFill>
                <a:effectLst>
                  <a:outerShdw blurRad="114300" dist="101600" dir="2700000" algn="tl" rotWithShape="0">
                    <a:srgbClr val="000000">
                      <a:alpha val="40000"/>
                    </a:srgbClr>
                  </a:outerShdw>
                </a:effectLst>
              </a:rPr>
              <a:t>Ascente</a:t>
            </a:r>
            <a:endParaRPr lang="en-GB" sz="3600" dirty="0">
              <a:solidFill>
                <a:srgbClr val="282248"/>
              </a:solidFill>
              <a:effectLst>
                <a:outerShdw blurRad="114300" dist="101600" dir="2700000" algn="tl" rotWithShape="0">
                  <a:srgbClr val="000000">
                    <a:alpha val="40000"/>
                  </a:srgbClr>
                </a:outerShdw>
              </a:effectLst>
            </a:endParaRPr>
          </a:p>
        </p:txBody>
      </p:sp>
      <p:sp>
        <p:nvSpPr>
          <p:cNvPr id="3" name="Subtitle 2"/>
          <p:cNvSpPr>
            <a:spLocks noGrp="1"/>
          </p:cNvSpPr>
          <p:nvPr>
            <p:ph type="subTitle" idx="1"/>
          </p:nvPr>
        </p:nvSpPr>
        <p:spPr>
          <a:xfrm>
            <a:off x="1371600" y="3124200"/>
            <a:ext cx="6400800" cy="1066800"/>
          </a:xfrm>
        </p:spPr>
        <p:txBody>
          <a:bodyPr vert="horz" anchor="ctr">
            <a:normAutofit/>
            <a:scene3d>
              <a:camera prst="orthographicFront"/>
              <a:lightRig rig="soft" dir="t">
                <a:rot lat="0" lon="0" rev="16800000"/>
              </a:lightRig>
            </a:scene3d>
            <a:sp3d prstMaterial="softEdge">
              <a:bevelT w="38100" h="38100"/>
            </a:sp3d>
          </a:bodyPr>
          <a:lstStyle/>
          <a:p>
            <a:pPr>
              <a:spcBef>
                <a:spcPct val="0"/>
              </a:spcBef>
            </a:pPr>
            <a:r>
              <a:rPr lang="en-US" sz="3600" b="1" cap="all" dirty="0">
                <a:ln w="6350">
                  <a:noFill/>
                </a:ln>
                <a:solidFill>
                  <a:srgbClr val="282248"/>
                </a:solidFill>
                <a:effectLst>
                  <a:outerShdw blurRad="114300" dist="101600" dir="2700000" algn="tl" rotWithShape="0">
                    <a:srgbClr val="000000">
                      <a:alpha val="40000"/>
                    </a:srgbClr>
                  </a:outerShdw>
                </a:effectLst>
                <a:latin typeface="+mj-lt"/>
                <a:ea typeface="+mj-ea"/>
                <a:cs typeface="+mj-cs"/>
              </a:rPr>
              <a:t>Flat Rate Processing</a:t>
            </a:r>
            <a:endParaRPr lang="en-GB" sz="3600" b="1" cap="all" dirty="0">
              <a:ln w="6350">
                <a:noFill/>
              </a:ln>
              <a:solidFill>
                <a:srgbClr val="282248"/>
              </a:solidFill>
              <a:effectLst>
                <a:outerShdw blurRad="114300" dist="101600" dir="2700000" algn="tl" rotWithShape="0">
                  <a:srgbClr val="000000">
                    <a:alpha val="40000"/>
                  </a:srgbClr>
                </a:outerShdw>
              </a:effectLst>
              <a:latin typeface="+mj-lt"/>
              <a:ea typeface="+mj-ea"/>
              <a:cs typeface="+mj-cs"/>
            </a:endParaRPr>
          </a:p>
        </p:txBody>
      </p:sp>
      <p:pic>
        <p:nvPicPr>
          <p:cNvPr id="1026" name="Picture 2" descr="C:\Users\mkall\OneDrive\Pictures\Logos\Ascente_Logo_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3562350" cy="11811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1323975" y="4572000"/>
            <a:ext cx="6400800" cy="1600200"/>
          </a:xfrm>
          <a:prstGeom prst="rect">
            <a:avLst/>
          </a:prstGeom>
        </p:spPr>
        <p:txBody>
          <a:bodyPr vert="horz" anchor="ctr">
            <a:normAutofit fontScale="77500" lnSpcReduction="20000"/>
            <a:scene3d>
              <a:camera prst="orthographicFront"/>
              <a:lightRig rig="soft" dir="t">
                <a:rot lat="0" lon="0" rev="16800000"/>
              </a:lightRig>
            </a:scene3d>
            <a:sp3d prstMaterial="softEdge">
              <a:bevelT w="38100" h="38100"/>
            </a:sp3d>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spcBef>
                <a:spcPct val="0"/>
              </a:spcBef>
            </a:pPr>
            <a:r>
              <a:rPr lang="en-US" dirty="0">
                <a:solidFill>
                  <a:schemeClr val="bg1"/>
                </a:solidFill>
                <a:latin typeface="Arial" panose="020B0604020202020204" pitchFamily="34" charset="0"/>
                <a:cs typeface="Arial" panose="020B0604020202020204" pitchFamily="34" charset="0"/>
              </a:rPr>
              <a:t>Can everyone see this screen?</a:t>
            </a:r>
          </a:p>
          <a:p>
            <a:pPr>
              <a:spcBef>
                <a:spcPct val="0"/>
              </a:spcBef>
            </a:pPr>
            <a:r>
              <a:rPr lang="en-US" dirty="0">
                <a:solidFill>
                  <a:schemeClr val="bg1"/>
                </a:solidFill>
                <a:latin typeface="Arial" panose="020B0604020202020204" pitchFamily="34" charset="0"/>
                <a:cs typeface="Arial" panose="020B0604020202020204" pitchFamily="34" charset="0"/>
              </a:rPr>
              <a:t>Please full-size the presentation on your screen.</a:t>
            </a:r>
          </a:p>
          <a:p>
            <a:pPr>
              <a:spcBef>
                <a:spcPct val="0"/>
              </a:spcBef>
            </a:pPr>
            <a:r>
              <a:rPr lang="en-US" dirty="0">
                <a:solidFill>
                  <a:schemeClr val="bg1"/>
                </a:solidFill>
                <a:latin typeface="Arial" panose="020B0604020202020204" pitchFamily="34" charset="0"/>
                <a:cs typeface="Arial" panose="020B0604020202020204" pitchFamily="34" charset="0"/>
              </a:rPr>
              <a:t>Please let me know if you can’t hear me?</a:t>
            </a:r>
          </a:p>
          <a:p>
            <a:pPr>
              <a:spcBef>
                <a:spcPct val="0"/>
              </a:spcBef>
            </a:pPr>
            <a:r>
              <a:rPr lang="en-US" dirty="0">
                <a:solidFill>
                  <a:schemeClr val="bg1"/>
                </a:solidFill>
                <a:latin typeface="Arial" panose="020B0604020202020204" pitchFamily="34" charset="0"/>
                <a:cs typeface="Arial" panose="020B0604020202020204" pitchFamily="34" charset="0"/>
              </a:rPr>
              <a:t>You need to call into the conference phone # to hear me.</a:t>
            </a:r>
            <a:endParaRPr lang="en-GB"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914400" y="304800"/>
            <a:ext cx="7543800" cy="523220"/>
          </a:xfrm>
          <a:prstGeom prst="rect">
            <a:avLst/>
          </a:prstGeom>
          <a:noFill/>
        </p:spPr>
        <p:txBody>
          <a:bodyPr wrap="square" rtlCol="0">
            <a:spAutoFit/>
          </a:bodyPr>
          <a:lstStyle/>
          <a:p>
            <a:pPr algn="ctr"/>
            <a:r>
              <a:rPr lang="en-US" sz="2800" b="1" i="1" dirty="0">
                <a:solidFill>
                  <a:srgbClr val="FF0000"/>
                </a:solidFill>
                <a:latin typeface="Arial" panose="020B0604020202020204" pitchFamily="34" charset="0"/>
                <a:cs typeface="Arial" panose="020B0604020202020204" pitchFamily="34" charset="0"/>
              </a:rPr>
              <a:t>Start the recording …………………………….</a:t>
            </a:r>
            <a:endParaRPr lang="en-GB" sz="28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5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300" b="1" kern="0" dirty="0">
                <a:solidFill>
                  <a:srgbClr val="000000"/>
                </a:solidFill>
                <a:latin typeface="Arial"/>
                <a:ea typeface="Times New Roman"/>
                <a:cs typeface="Times New Roman"/>
              </a:rPr>
              <a:t>Creating a Part Bill of Material Record</a:t>
            </a:r>
          </a:p>
          <a:p>
            <a:pPr marL="0" marR="0" indent="0">
              <a:spcBef>
                <a:spcPts val="1200"/>
              </a:spcBef>
              <a:spcAft>
                <a:spcPts val="0"/>
              </a:spcAft>
              <a:buNone/>
            </a:pPr>
            <a:r>
              <a:rPr lang="en-US" sz="2400" kern="0" dirty="0">
                <a:solidFill>
                  <a:srgbClr val="000000"/>
                </a:solidFill>
                <a:latin typeface="Arial"/>
                <a:ea typeface="Times New Roman"/>
                <a:cs typeface="Times New Roman"/>
              </a:rPr>
              <a:t>Worksheet / Example: Install Toilet</a:t>
            </a:r>
          </a:p>
          <a:p>
            <a:pPr marL="342900" marR="0" indent="-342900">
              <a:spcBef>
                <a:spcPts val="1200"/>
              </a:spcBef>
              <a:spcAft>
                <a:spcPts val="0"/>
              </a:spcAft>
              <a:buClr>
                <a:schemeClr val="bg1"/>
              </a:buClr>
              <a:buFont typeface="Wingdings" panose="05000000000000000000" pitchFamily="2" charset="2"/>
              <a:buChar char="§"/>
            </a:pPr>
            <a:r>
              <a:rPr lang="en-US" sz="2400" kern="0" dirty="0">
                <a:solidFill>
                  <a:srgbClr val="000000"/>
                </a:solidFill>
                <a:latin typeface="Arial"/>
                <a:ea typeface="Times New Roman"/>
                <a:cs typeface="Times New Roman"/>
              </a:rPr>
              <a:t>You will need to determine the following in order to determine what your sell price is for this task will be.</a:t>
            </a:r>
          </a:p>
          <a:p>
            <a:pPr marL="342900" marR="0" indent="-342900">
              <a:spcBef>
                <a:spcPts val="1200"/>
              </a:spcBef>
              <a:spcAft>
                <a:spcPts val="0"/>
              </a:spcAft>
              <a:buClr>
                <a:schemeClr val="bg1"/>
              </a:buClr>
              <a:buFont typeface="Wingdings" panose="05000000000000000000" pitchFamily="2" charset="2"/>
              <a:buChar char="§"/>
            </a:pPr>
            <a:r>
              <a:rPr lang="en-US" sz="2400" kern="0" dirty="0">
                <a:solidFill>
                  <a:srgbClr val="000000"/>
                </a:solidFill>
                <a:latin typeface="Arial"/>
                <a:ea typeface="Times New Roman"/>
                <a:cs typeface="Times New Roman"/>
              </a:rPr>
              <a:t>The totals below are calculated based on a time and material basis. You can set the task price to be what ever you want it to be.</a:t>
            </a:r>
          </a:p>
          <a:p>
            <a:pPr marL="0" marR="0" indent="0">
              <a:spcBef>
                <a:spcPts val="1200"/>
              </a:spcBef>
              <a:spcAft>
                <a:spcPts val="0"/>
              </a:spcAft>
              <a:buNone/>
            </a:pPr>
            <a:endParaRPr lang="en-US" sz="2400" kern="0" dirty="0">
              <a:solidFill>
                <a:srgbClr val="000000"/>
              </a:solidFill>
              <a:latin typeface="Arial"/>
              <a:ea typeface="Times New Roman"/>
              <a:cs typeface="Times New Roman"/>
            </a:endParaRPr>
          </a:p>
          <a:p>
            <a:pPr marL="0" marR="0" indent="0">
              <a:spcBef>
                <a:spcPts val="1200"/>
              </a:spcBef>
              <a:spcAft>
                <a:spcPts val="0"/>
              </a:spcAft>
              <a:buNone/>
            </a:pPr>
            <a:endParaRPr lang="en-US" sz="2400" kern="0" dirty="0">
              <a:solidFill>
                <a:srgbClr val="000000"/>
              </a:solidFill>
              <a:latin typeface="Arial"/>
              <a:ea typeface="Times New Roman"/>
              <a:cs typeface="Times New Roman"/>
            </a:endParaRPr>
          </a:p>
          <a:p>
            <a:pPr marL="0" marR="0" indent="0">
              <a:spcBef>
                <a:spcPts val="1200"/>
              </a:spcBef>
              <a:spcAft>
                <a:spcPts val="0"/>
              </a:spcAft>
              <a:buNone/>
            </a:pPr>
            <a:r>
              <a:rPr lang="en-US" sz="3300" b="1" kern="0" dirty="0">
                <a:solidFill>
                  <a:srgbClr val="000000"/>
                </a:solidFill>
                <a:latin typeface="Arial"/>
                <a:ea typeface="Times New Roman"/>
                <a:cs typeface="Times New Roman"/>
              </a:rPr>
              <a:t>			</a:t>
            </a:r>
          </a:p>
        </p:txBody>
      </p:sp>
      <p:sp>
        <p:nvSpPr>
          <p:cNvPr id="4" name="Slide Number Placeholder 3"/>
          <p:cNvSpPr>
            <a:spLocks noGrp="1"/>
          </p:cNvSpPr>
          <p:nvPr>
            <p:ph type="sldNum" sz="quarter" idx="12"/>
          </p:nvPr>
        </p:nvSpPr>
        <p:spPr/>
        <p:txBody>
          <a:bodyPr/>
          <a:lstStyle/>
          <a:p>
            <a:fld id="{9DDCEC5E-DE3D-45AB-B4BA-B2802ED76E5E}" type="slidenum">
              <a:rPr lang="en-GB" smtClean="0"/>
              <a:t>10</a:t>
            </a:fld>
            <a:endParaRPr lang="en-GB" dirty="0"/>
          </a:p>
        </p:txBody>
      </p:sp>
      <p:graphicFrame>
        <p:nvGraphicFramePr>
          <p:cNvPr id="6" name="Object 5">
            <a:extLst>
              <a:ext uri="{FF2B5EF4-FFF2-40B4-BE49-F238E27FC236}">
                <a16:creationId xmlns:a16="http://schemas.microsoft.com/office/drawing/2014/main" id="{0CB43F25-1A5D-4133-BF5E-F95C072A5B1E}"/>
              </a:ext>
            </a:extLst>
          </p:cNvPr>
          <p:cNvGraphicFramePr>
            <a:graphicFrameLocks noChangeAspect="1"/>
          </p:cNvGraphicFramePr>
          <p:nvPr>
            <p:extLst>
              <p:ext uri="{D42A27DB-BD31-4B8C-83A1-F6EECF244321}">
                <p14:modId xmlns:p14="http://schemas.microsoft.com/office/powerpoint/2010/main" val="3926144108"/>
              </p:ext>
            </p:extLst>
          </p:nvPr>
        </p:nvGraphicFramePr>
        <p:xfrm>
          <a:off x="457200" y="4498213"/>
          <a:ext cx="8229600" cy="1920240"/>
        </p:xfrm>
        <a:graphic>
          <a:graphicData uri="http://schemas.openxmlformats.org/presentationml/2006/ole">
            <mc:AlternateContent xmlns:mc="http://schemas.openxmlformats.org/markup-compatibility/2006">
              <mc:Choice xmlns:v="urn:schemas-microsoft-com:vml" Requires="v">
                <p:oleObj spid="_x0000_s1101" name="Worksheet" r:id="rId4" imgW="6572365" imgH="1533559" progId="Excel.Sheet.12">
                  <p:embed/>
                </p:oleObj>
              </mc:Choice>
              <mc:Fallback>
                <p:oleObj name="Worksheet" r:id="rId4" imgW="6572365" imgH="1533559" progId="Excel.Sheet.12">
                  <p:embed/>
                  <p:pic>
                    <p:nvPicPr>
                      <p:cNvPr id="0" name=""/>
                      <p:cNvPicPr/>
                      <p:nvPr/>
                    </p:nvPicPr>
                    <p:blipFill>
                      <a:blip r:embed="rId5"/>
                      <a:stretch>
                        <a:fillRect/>
                      </a:stretch>
                    </p:blipFill>
                    <p:spPr>
                      <a:xfrm>
                        <a:off x="457200" y="4498213"/>
                        <a:ext cx="8229600" cy="1920240"/>
                      </a:xfrm>
                      <a:prstGeom prst="rect">
                        <a:avLst/>
                      </a:prstGeom>
                    </p:spPr>
                  </p:pic>
                </p:oleObj>
              </mc:Fallback>
            </mc:AlternateContent>
          </a:graphicData>
        </a:graphic>
      </p:graphicFrame>
    </p:spTree>
    <p:extLst>
      <p:ext uri="{BB962C8B-B14F-4D97-AF65-F5344CB8AC3E}">
        <p14:creationId xmlns:p14="http://schemas.microsoft.com/office/powerpoint/2010/main" val="15857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noChangeAspect="1"/>
          </p:cNvSpPr>
          <p:nvPr>
            <p:ph idx="1"/>
          </p:nvPr>
        </p:nvSpPr>
        <p:spPr>
          <a:xfrm>
            <a:off x="457200" y="1295400"/>
            <a:ext cx="8476489" cy="5164379"/>
          </a:xfrm>
        </p:spPr>
        <p:txBody>
          <a:bodyPr>
            <a:normAutofit/>
          </a:bodyPr>
          <a:lstStyle/>
          <a:p>
            <a:pPr marL="0" marR="0" indent="0">
              <a:spcBef>
                <a:spcPts val="1200"/>
              </a:spcBef>
              <a:spcAft>
                <a:spcPts val="0"/>
              </a:spcAft>
              <a:buNone/>
            </a:pPr>
            <a:r>
              <a:rPr lang="en-US" sz="3300" b="1" kern="0" dirty="0">
                <a:solidFill>
                  <a:srgbClr val="000000"/>
                </a:solidFill>
                <a:latin typeface="Arial"/>
                <a:ea typeface="Times New Roman"/>
                <a:cs typeface="Times New Roman"/>
              </a:rPr>
              <a:t>Creating a Part Bill of Material Record</a:t>
            </a:r>
          </a:p>
          <a:p>
            <a:pPr marL="0" lvl="1" indent="0">
              <a:spcBef>
                <a:spcPts val="1200"/>
              </a:spcBef>
              <a:buClr>
                <a:schemeClr val="tx1">
                  <a:shade val="95000"/>
                </a:schemeClr>
              </a:buClr>
              <a:buSzPct val="65000"/>
              <a:buNone/>
            </a:pPr>
            <a:r>
              <a:rPr lang="en-US" kern="0" dirty="0" err="1">
                <a:solidFill>
                  <a:srgbClr val="962400"/>
                </a:solidFill>
                <a:latin typeface="Arial"/>
                <a:ea typeface="Times New Roman"/>
                <a:cs typeface="Times New Roman"/>
              </a:rPr>
              <a:t>FlateRate</a:t>
            </a:r>
            <a:r>
              <a:rPr lang="en-US" kern="0" dirty="0">
                <a:solidFill>
                  <a:srgbClr val="962400"/>
                </a:solidFill>
                <a:latin typeface="Arial"/>
                <a:ea typeface="Times New Roman"/>
                <a:cs typeface="Times New Roman"/>
              </a:rPr>
              <a:t>/ Maintenance / Part Bill of Material program</a:t>
            </a:r>
          </a:p>
          <a:p>
            <a:pPr marL="0" marR="0" indent="0">
              <a:spcBef>
                <a:spcPts val="1200"/>
              </a:spcBef>
              <a:spcAft>
                <a:spcPts val="0"/>
              </a:spcAft>
              <a:buNone/>
            </a:pPr>
            <a:endParaRPr lang="en-US" sz="2400" kern="0" dirty="0">
              <a:solidFill>
                <a:srgbClr val="000000"/>
              </a:solidFill>
              <a:latin typeface="Arial"/>
              <a:ea typeface="Times New Roman"/>
              <a:cs typeface="Times New Roman"/>
            </a:endParaRPr>
          </a:p>
          <a:p>
            <a:pPr marL="0" marR="0" indent="0">
              <a:spcBef>
                <a:spcPts val="1200"/>
              </a:spcBef>
              <a:spcAft>
                <a:spcPts val="0"/>
              </a:spcAft>
              <a:buNone/>
            </a:pPr>
            <a:r>
              <a:rPr lang="en-US" sz="3300" b="1" kern="0" dirty="0">
                <a:solidFill>
                  <a:srgbClr val="000000"/>
                </a:solidFill>
                <a:latin typeface="Arial"/>
                <a:ea typeface="Times New Roman"/>
                <a:cs typeface="Times New Roman"/>
              </a:rPr>
              <a:t>			</a:t>
            </a:r>
          </a:p>
        </p:txBody>
      </p:sp>
      <p:sp>
        <p:nvSpPr>
          <p:cNvPr id="4" name="Slide Number Placeholder 3"/>
          <p:cNvSpPr>
            <a:spLocks noGrp="1"/>
          </p:cNvSpPr>
          <p:nvPr>
            <p:ph type="sldNum" sz="quarter" idx="12"/>
          </p:nvPr>
        </p:nvSpPr>
        <p:spPr/>
        <p:txBody>
          <a:bodyPr/>
          <a:lstStyle/>
          <a:p>
            <a:fld id="{9DDCEC5E-DE3D-45AB-B4BA-B2802ED76E5E}" type="slidenum">
              <a:rPr lang="en-GB" smtClean="0"/>
              <a:t>11</a:t>
            </a:fld>
            <a:endParaRPr lang="en-GB" dirty="0"/>
          </a:p>
        </p:txBody>
      </p:sp>
      <p:sp>
        <p:nvSpPr>
          <p:cNvPr id="9" name="Rounded Rectangular Callout 8"/>
          <p:cNvSpPr/>
          <p:nvPr/>
        </p:nvSpPr>
        <p:spPr>
          <a:xfrm>
            <a:off x="7239000" y="2667000"/>
            <a:ext cx="1676400" cy="457200"/>
          </a:xfrm>
          <a:prstGeom prst="wedgeRoundRectCallout">
            <a:avLst>
              <a:gd name="adj1" fmla="val -121126"/>
              <a:gd name="adj2" fmla="val 170488"/>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This is the assigned Price-1 for the part TOI-060</a:t>
            </a:r>
            <a:endParaRPr lang="en-GB" sz="900" i="1" dirty="0">
              <a:solidFill>
                <a:schemeClr val="bg1"/>
              </a:solidFill>
              <a:latin typeface="Arial" panose="020B0604020202020204" pitchFamily="34" charset="0"/>
              <a:cs typeface="Arial" panose="020B0604020202020204" pitchFamily="34" charset="0"/>
            </a:endParaRPr>
          </a:p>
        </p:txBody>
      </p:sp>
      <p:sp>
        <p:nvSpPr>
          <p:cNvPr id="10" name="Rounded Rectangular Callout 9"/>
          <p:cNvSpPr/>
          <p:nvPr/>
        </p:nvSpPr>
        <p:spPr>
          <a:xfrm>
            <a:off x="2362200" y="3429000"/>
            <a:ext cx="2362200" cy="457200"/>
          </a:xfrm>
          <a:prstGeom prst="wedgeRoundRectCallout">
            <a:avLst>
              <a:gd name="adj1" fmla="val 75435"/>
              <a:gd name="adj2" fmla="val 97591"/>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The ‘Slip’ flag will prevent this part from being added when this task TOI-060 is entered in a order entry program.</a:t>
            </a:r>
            <a:endParaRPr lang="en-GB" sz="900" i="1" dirty="0">
              <a:solidFill>
                <a:schemeClr val="bg1"/>
              </a:solidFill>
              <a:latin typeface="Arial" panose="020B0604020202020204" pitchFamily="34" charset="0"/>
              <a:cs typeface="Arial" panose="020B0604020202020204" pitchFamily="34" charset="0"/>
            </a:endParaRPr>
          </a:p>
        </p:txBody>
      </p:sp>
      <p:sp>
        <p:nvSpPr>
          <p:cNvPr id="11" name="Rounded Rectangular Callout 10"/>
          <p:cNvSpPr/>
          <p:nvPr/>
        </p:nvSpPr>
        <p:spPr>
          <a:xfrm>
            <a:off x="2819400" y="4931757"/>
            <a:ext cx="2514600" cy="762000"/>
          </a:xfrm>
          <a:prstGeom prst="wedgeRoundRectCallout">
            <a:avLst>
              <a:gd name="adj1" fmla="val 70361"/>
              <a:gd name="adj2" fmla="val -82222"/>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The ‘Zero Price’ flag should always be checked if the price for this task is determined by the price for the task TI-060 $680.00 as opposed to adding all of the detail component parts prices. </a:t>
            </a:r>
            <a:endParaRPr lang="en-GB" sz="900" i="1" dirty="0">
              <a:solidFill>
                <a:schemeClr val="bg1"/>
              </a:solidFill>
              <a:latin typeface="Arial" panose="020B0604020202020204" pitchFamily="34" charset="0"/>
              <a:cs typeface="Arial" panose="020B0604020202020204" pitchFamily="34" charset="0"/>
            </a:endParaRPr>
          </a:p>
        </p:txBody>
      </p:sp>
      <p:sp>
        <p:nvSpPr>
          <p:cNvPr id="5" name="Cloud 4"/>
          <p:cNvSpPr/>
          <p:nvPr/>
        </p:nvSpPr>
        <p:spPr>
          <a:xfrm>
            <a:off x="5925084" y="4741491"/>
            <a:ext cx="2971800" cy="824669"/>
          </a:xfrm>
          <a:prstGeom prst="clou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i="1" dirty="0">
                <a:solidFill>
                  <a:srgbClr val="FF0000"/>
                </a:solidFill>
                <a:latin typeface="Arial" panose="020B0604020202020204" pitchFamily="34" charset="0"/>
                <a:cs typeface="Arial" panose="020B0604020202020204" pitchFamily="34" charset="0"/>
              </a:rPr>
              <a:t>IMPORTANT</a:t>
            </a:r>
            <a:r>
              <a:rPr lang="en-US" sz="900" i="1" dirty="0">
                <a:solidFill>
                  <a:schemeClr val="bg1"/>
                </a:solidFill>
                <a:latin typeface="Arial" panose="020B0604020202020204" pitchFamily="34" charset="0"/>
                <a:cs typeface="Arial" panose="020B0604020202020204" pitchFamily="34" charset="0"/>
              </a:rPr>
              <a:t>: There is no direct relation between the prices for the component parts and this parent part price of $680</a:t>
            </a:r>
            <a:r>
              <a:rPr lang="en-US" sz="900" dirty="0">
                <a:solidFill>
                  <a:schemeClr val="bg1"/>
                </a:solidFill>
                <a:latin typeface="Arial" panose="020B0604020202020204" pitchFamily="34" charset="0"/>
                <a:cs typeface="Arial" panose="020B0604020202020204" pitchFamily="34" charset="0"/>
              </a:rPr>
              <a:t>.</a:t>
            </a:r>
            <a:endParaRPr lang="en-GB" sz="900" dirty="0">
              <a:solidFill>
                <a:schemeClr val="bg1"/>
              </a:solidFill>
              <a:latin typeface="Arial" panose="020B0604020202020204" pitchFamily="34" charset="0"/>
              <a:cs typeface="Arial" panose="020B0604020202020204" pitchFamily="34" charset="0"/>
            </a:endParaRPr>
          </a:p>
        </p:txBody>
      </p:sp>
      <p:sp>
        <p:nvSpPr>
          <p:cNvPr id="12" name="Rounded Rectangular Callout 11"/>
          <p:cNvSpPr/>
          <p:nvPr/>
        </p:nvSpPr>
        <p:spPr>
          <a:xfrm>
            <a:off x="533400" y="2209800"/>
            <a:ext cx="1676400" cy="457200"/>
          </a:xfrm>
          <a:prstGeom prst="wedgeRoundRectCallout">
            <a:avLst>
              <a:gd name="adj1" fmla="val -820"/>
              <a:gd name="adj2" fmla="val 110675"/>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This is the Part record for this Bill of Material record.</a:t>
            </a:r>
            <a:endParaRPr lang="en-GB" sz="900" i="1" dirty="0">
              <a:solidFill>
                <a:schemeClr val="bg1"/>
              </a:solidFill>
              <a:latin typeface="Arial" panose="020B0604020202020204" pitchFamily="34" charset="0"/>
              <a:cs typeface="Arial" panose="020B0604020202020204" pitchFamily="34" charset="0"/>
            </a:endParaRPr>
          </a:p>
        </p:txBody>
      </p:sp>
      <p:sp>
        <p:nvSpPr>
          <p:cNvPr id="13" name="Rounded Rectangular Callout 12"/>
          <p:cNvSpPr/>
          <p:nvPr/>
        </p:nvSpPr>
        <p:spPr>
          <a:xfrm>
            <a:off x="274178" y="4925226"/>
            <a:ext cx="1676400" cy="457200"/>
          </a:xfrm>
          <a:prstGeom prst="wedgeRoundRectCallout">
            <a:avLst>
              <a:gd name="adj1" fmla="val -28348"/>
              <a:gd name="adj2" fmla="val -89325"/>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These are Inventory – Part records for these component parts.</a:t>
            </a:r>
            <a:endParaRPr lang="en-GB" sz="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61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5670D0-A61D-4C85-90A5-88C9805CD226}"/>
              </a:ext>
            </a:extLst>
          </p:cNvPr>
          <p:cNvPicPr>
            <a:picLocks noChangeAspect="1"/>
          </p:cNvPicPr>
          <p:nvPr/>
        </p:nvPicPr>
        <p:blipFill>
          <a:blip r:embed="rId3"/>
          <a:stretch>
            <a:fillRect/>
          </a:stretch>
        </p:blipFill>
        <p:spPr>
          <a:xfrm>
            <a:off x="170021" y="2399760"/>
            <a:ext cx="8803958" cy="3506534"/>
          </a:xfrm>
          <a:prstGeom prst="rect">
            <a:avLst/>
          </a:prstGeom>
        </p:spPr>
      </p:pic>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noChangeAspect="1"/>
          </p:cNvSpPr>
          <p:nvPr>
            <p:ph idx="1"/>
          </p:nvPr>
        </p:nvSpPr>
        <p:spPr>
          <a:xfrm>
            <a:off x="457200" y="1295400"/>
            <a:ext cx="8476489" cy="5164379"/>
          </a:xfrm>
        </p:spPr>
        <p:txBody>
          <a:bodyPr>
            <a:normAutofit/>
          </a:bodyPr>
          <a:lstStyle/>
          <a:p>
            <a:pPr marL="0" marR="0" indent="0">
              <a:spcBef>
                <a:spcPts val="1200"/>
              </a:spcBef>
              <a:spcAft>
                <a:spcPts val="0"/>
              </a:spcAft>
              <a:buNone/>
            </a:pPr>
            <a:r>
              <a:rPr lang="en-US" sz="3300" b="1" kern="0" dirty="0">
                <a:solidFill>
                  <a:srgbClr val="000000"/>
                </a:solidFill>
                <a:latin typeface="Arial"/>
                <a:ea typeface="Times New Roman"/>
                <a:cs typeface="Times New Roman"/>
              </a:rPr>
              <a:t>Creating a Part Bill of Material Record</a:t>
            </a:r>
          </a:p>
          <a:p>
            <a:pPr marL="0" lvl="1" indent="0">
              <a:spcBef>
                <a:spcPts val="1200"/>
              </a:spcBef>
              <a:buClr>
                <a:schemeClr val="tx1">
                  <a:shade val="95000"/>
                </a:schemeClr>
              </a:buClr>
              <a:buSzPct val="65000"/>
              <a:buNone/>
            </a:pPr>
            <a:r>
              <a:rPr lang="en-US" kern="0" dirty="0" err="1">
                <a:solidFill>
                  <a:srgbClr val="962400"/>
                </a:solidFill>
                <a:latin typeface="Arial"/>
                <a:ea typeface="Times New Roman"/>
                <a:cs typeface="Times New Roman"/>
              </a:rPr>
              <a:t>FlateRate</a:t>
            </a:r>
            <a:r>
              <a:rPr lang="en-US" kern="0" dirty="0">
                <a:solidFill>
                  <a:srgbClr val="962400"/>
                </a:solidFill>
                <a:latin typeface="Arial"/>
                <a:ea typeface="Times New Roman"/>
                <a:cs typeface="Times New Roman"/>
              </a:rPr>
              <a:t>/ Maintenance / Part Bill of Material program</a:t>
            </a:r>
          </a:p>
          <a:p>
            <a:pPr marL="0" marR="0" indent="0">
              <a:spcBef>
                <a:spcPts val="1200"/>
              </a:spcBef>
              <a:spcAft>
                <a:spcPts val="0"/>
              </a:spcAft>
              <a:buNone/>
            </a:pPr>
            <a:endParaRPr lang="en-US" sz="2400" kern="0" dirty="0">
              <a:solidFill>
                <a:srgbClr val="000000"/>
              </a:solidFill>
              <a:latin typeface="Arial"/>
              <a:ea typeface="Times New Roman"/>
              <a:cs typeface="Times New Roman"/>
            </a:endParaRPr>
          </a:p>
          <a:p>
            <a:pPr marL="0" marR="0" indent="0">
              <a:spcBef>
                <a:spcPts val="1200"/>
              </a:spcBef>
              <a:spcAft>
                <a:spcPts val="0"/>
              </a:spcAft>
              <a:buNone/>
            </a:pPr>
            <a:endParaRPr lang="en-US" sz="2400" kern="0" dirty="0">
              <a:solidFill>
                <a:srgbClr val="000000"/>
              </a:solidFill>
              <a:latin typeface="Arial"/>
              <a:ea typeface="Times New Roman"/>
              <a:cs typeface="Times New Roman"/>
            </a:endParaRPr>
          </a:p>
          <a:p>
            <a:pPr marL="0" marR="0" indent="0">
              <a:spcBef>
                <a:spcPts val="1200"/>
              </a:spcBef>
              <a:spcAft>
                <a:spcPts val="0"/>
              </a:spcAft>
              <a:buNone/>
            </a:pPr>
            <a:r>
              <a:rPr lang="en-US" sz="3300" b="1" kern="0" dirty="0">
                <a:solidFill>
                  <a:srgbClr val="000000"/>
                </a:solidFill>
                <a:latin typeface="Arial"/>
                <a:ea typeface="Times New Roman"/>
                <a:cs typeface="Times New Roman"/>
              </a:rPr>
              <a:t>			</a:t>
            </a:r>
          </a:p>
        </p:txBody>
      </p:sp>
      <p:sp>
        <p:nvSpPr>
          <p:cNvPr id="4" name="Slide Number Placeholder 3"/>
          <p:cNvSpPr>
            <a:spLocks noGrp="1"/>
          </p:cNvSpPr>
          <p:nvPr>
            <p:ph type="sldNum" sz="quarter" idx="12"/>
          </p:nvPr>
        </p:nvSpPr>
        <p:spPr/>
        <p:txBody>
          <a:bodyPr/>
          <a:lstStyle/>
          <a:p>
            <a:fld id="{9DDCEC5E-DE3D-45AB-B4BA-B2802ED76E5E}" type="slidenum">
              <a:rPr lang="en-GB" smtClean="0"/>
              <a:t>12</a:t>
            </a:fld>
            <a:endParaRPr lang="en-GB" dirty="0"/>
          </a:p>
        </p:txBody>
      </p:sp>
      <p:sp>
        <p:nvSpPr>
          <p:cNvPr id="9" name="Rounded Rectangular Callout 8"/>
          <p:cNvSpPr/>
          <p:nvPr/>
        </p:nvSpPr>
        <p:spPr>
          <a:xfrm>
            <a:off x="7239000" y="2667000"/>
            <a:ext cx="1676400" cy="457200"/>
          </a:xfrm>
          <a:prstGeom prst="wedgeRoundRectCallout">
            <a:avLst>
              <a:gd name="adj1" fmla="val -121126"/>
              <a:gd name="adj2" fmla="val 170488"/>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This is the assigned Price-1 for the part TOI-060</a:t>
            </a:r>
            <a:endParaRPr lang="en-GB" sz="900" i="1" dirty="0">
              <a:solidFill>
                <a:schemeClr val="bg1"/>
              </a:solidFill>
              <a:latin typeface="Arial" panose="020B0604020202020204" pitchFamily="34" charset="0"/>
              <a:cs typeface="Arial" panose="020B0604020202020204" pitchFamily="34" charset="0"/>
            </a:endParaRPr>
          </a:p>
        </p:txBody>
      </p:sp>
      <p:sp>
        <p:nvSpPr>
          <p:cNvPr id="10" name="Rounded Rectangular Callout 9"/>
          <p:cNvSpPr/>
          <p:nvPr/>
        </p:nvSpPr>
        <p:spPr>
          <a:xfrm>
            <a:off x="2362200" y="3429000"/>
            <a:ext cx="2362200" cy="457200"/>
          </a:xfrm>
          <a:prstGeom prst="wedgeRoundRectCallout">
            <a:avLst>
              <a:gd name="adj1" fmla="val 75435"/>
              <a:gd name="adj2" fmla="val 97591"/>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The ‘Slip’ flag will prevent this part from being added when this task TOI-060 is entered in a order entry program.</a:t>
            </a:r>
            <a:endParaRPr lang="en-GB" sz="900" i="1" dirty="0">
              <a:solidFill>
                <a:schemeClr val="bg1"/>
              </a:solidFill>
              <a:latin typeface="Arial" panose="020B0604020202020204" pitchFamily="34" charset="0"/>
              <a:cs typeface="Arial" panose="020B0604020202020204" pitchFamily="34" charset="0"/>
            </a:endParaRPr>
          </a:p>
        </p:txBody>
      </p:sp>
      <p:sp>
        <p:nvSpPr>
          <p:cNvPr id="11" name="Rounded Rectangular Callout 10"/>
          <p:cNvSpPr/>
          <p:nvPr/>
        </p:nvSpPr>
        <p:spPr>
          <a:xfrm>
            <a:off x="2819400" y="4931757"/>
            <a:ext cx="2514600" cy="762000"/>
          </a:xfrm>
          <a:prstGeom prst="wedgeRoundRectCallout">
            <a:avLst>
              <a:gd name="adj1" fmla="val 70361"/>
              <a:gd name="adj2" fmla="val -82222"/>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The ‘Zero Price’ flag should always be checked if the price for this task is determined by the price for the task TI-060 $680.00 as opposed to adding all of the detail component parts prices. </a:t>
            </a:r>
            <a:endParaRPr lang="en-GB" sz="900" i="1" dirty="0">
              <a:solidFill>
                <a:schemeClr val="bg1"/>
              </a:solidFill>
              <a:latin typeface="Arial" panose="020B0604020202020204" pitchFamily="34" charset="0"/>
              <a:cs typeface="Arial" panose="020B0604020202020204" pitchFamily="34" charset="0"/>
            </a:endParaRPr>
          </a:p>
        </p:txBody>
      </p:sp>
      <p:sp>
        <p:nvSpPr>
          <p:cNvPr id="5" name="Cloud 4"/>
          <p:cNvSpPr/>
          <p:nvPr/>
        </p:nvSpPr>
        <p:spPr>
          <a:xfrm>
            <a:off x="5925084" y="4741491"/>
            <a:ext cx="2971800" cy="824669"/>
          </a:xfrm>
          <a:prstGeom prst="clou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i="1" dirty="0">
                <a:solidFill>
                  <a:srgbClr val="FF0000"/>
                </a:solidFill>
                <a:latin typeface="Arial" panose="020B0604020202020204" pitchFamily="34" charset="0"/>
                <a:cs typeface="Arial" panose="020B0604020202020204" pitchFamily="34" charset="0"/>
              </a:rPr>
              <a:t>IMPORTANT</a:t>
            </a:r>
            <a:r>
              <a:rPr lang="en-US" sz="900" i="1" dirty="0">
                <a:solidFill>
                  <a:schemeClr val="bg1"/>
                </a:solidFill>
                <a:latin typeface="Arial" panose="020B0604020202020204" pitchFamily="34" charset="0"/>
                <a:cs typeface="Arial" panose="020B0604020202020204" pitchFamily="34" charset="0"/>
              </a:rPr>
              <a:t>: There is no direct relation between the prices for the component parts and this parent part price of $680</a:t>
            </a:r>
            <a:r>
              <a:rPr lang="en-US" sz="900" dirty="0">
                <a:solidFill>
                  <a:schemeClr val="bg1"/>
                </a:solidFill>
                <a:latin typeface="Arial" panose="020B0604020202020204" pitchFamily="34" charset="0"/>
                <a:cs typeface="Arial" panose="020B0604020202020204" pitchFamily="34" charset="0"/>
              </a:rPr>
              <a:t>.</a:t>
            </a:r>
            <a:endParaRPr lang="en-GB" sz="900" dirty="0">
              <a:solidFill>
                <a:schemeClr val="bg1"/>
              </a:solidFill>
              <a:latin typeface="Arial" panose="020B0604020202020204" pitchFamily="34" charset="0"/>
              <a:cs typeface="Arial" panose="020B0604020202020204" pitchFamily="34" charset="0"/>
            </a:endParaRPr>
          </a:p>
        </p:txBody>
      </p:sp>
      <p:sp>
        <p:nvSpPr>
          <p:cNvPr id="12" name="Rounded Rectangular Callout 11"/>
          <p:cNvSpPr/>
          <p:nvPr/>
        </p:nvSpPr>
        <p:spPr>
          <a:xfrm>
            <a:off x="533400" y="2209800"/>
            <a:ext cx="1676400" cy="457200"/>
          </a:xfrm>
          <a:prstGeom prst="wedgeRoundRectCallout">
            <a:avLst>
              <a:gd name="adj1" fmla="val -820"/>
              <a:gd name="adj2" fmla="val 110675"/>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This is the Part record for this Bill of Material record.</a:t>
            </a:r>
            <a:endParaRPr lang="en-GB" sz="900" i="1" dirty="0">
              <a:solidFill>
                <a:schemeClr val="bg1"/>
              </a:solidFill>
              <a:latin typeface="Arial" panose="020B0604020202020204" pitchFamily="34" charset="0"/>
              <a:cs typeface="Arial" panose="020B0604020202020204" pitchFamily="34" charset="0"/>
            </a:endParaRPr>
          </a:p>
        </p:txBody>
      </p:sp>
      <p:sp>
        <p:nvSpPr>
          <p:cNvPr id="13" name="Rounded Rectangular Callout 12"/>
          <p:cNvSpPr/>
          <p:nvPr/>
        </p:nvSpPr>
        <p:spPr>
          <a:xfrm>
            <a:off x="274178" y="4925226"/>
            <a:ext cx="1676400" cy="457200"/>
          </a:xfrm>
          <a:prstGeom prst="wedgeRoundRectCallout">
            <a:avLst>
              <a:gd name="adj1" fmla="val -28348"/>
              <a:gd name="adj2" fmla="val -89325"/>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These are Inventory – Part records for these component parts.</a:t>
            </a:r>
            <a:endParaRPr lang="en-GB" sz="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89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70000" lnSpcReduction="20000"/>
          </a:bodyPr>
          <a:lstStyle/>
          <a:p>
            <a:pPr marL="0" marR="0" indent="0">
              <a:spcBef>
                <a:spcPts val="1200"/>
              </a:spcBef>
              <a:spcAft>
                <a:spcPts val="0"/>
              </a:spcAft>
              <a:buNone/>
            </a:pPr>
            <a:r>
              <a:rPr lang="en-US" sz="5800" b="1" kern="0" dirty="0">
                <a:solidFill>
                  <a:srgbClr val="000000"/>
                </a:solidFill>
                <a:latin typeface="Arial"/>
                <a:ea typeface="Times New Roman"/>
                <a:cs typeface="Times New Roman"/>
              </a:rPr>
              <a:t>Flat Rate Price Books</a:t>
            </a: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Ascente allows you to maintain your Bill of Material / Flat Rate Tasks and print your own price books.</a:t>
            </a: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Without the Ascente Flat Rate module, if you work with a vendors provided database or price books, you are now dependent on them for:</a:t>
            </a:r>
          </a:p>
          <a:p>
            <a:pPr marL="457200" marR="0" lvl="0" indent="-457200">
              <a:spcBef>
                <a:spcPts val="12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Providing new price books</a:t>
            </a:r>
          </a:p>
          <a:p>
            <a:pPr marL="457200" marR="0" lvl="0" indent="-457200">
              <a:spcBef>
                <a:spcPts val="12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Are the part numbers used yours or theirs? Can you work with their part numbers?</a:t>
            </a:r>
          </a:p>
          <a:p>
            <a:pPr marL="457200" marR="0" lvl="0" indent="-457200">
              <a:spcBef>
                <a:spcPts val="12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Are their parts numbers being used for inventory quantity tracking?</a:t>
            </a:r>
          </a:p>
          <a:p>
            <a:pPr marL="457200" marR="0" lvl="0" indent="-457200">
              <a:spcBef>
                <a:spcPts val="12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Updating costs and sell prices. Are the costs and sell prices yours or a derived national average?</a:t>
            </a:r>
          </a:p>
          <a:p>
            <a:pPr marL="457200" marR="0" lvl="0" indent="-457200">
              <a:spcBef>
                <a:spcPts val="12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Their availability to work on these is dependent on them, not your need.</a:t>
            </a:r>
          </a:p>
          <a:p>
            <a:pPr marL="457200" marR="0" lvl="0" indent="-457200">
              <a:spcBef>
                <a:spcPts val="12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There are costs involved for all of these.</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13</a:t>
            </a:fld>
            <a:endParaRPr lang="en-GB"/>
          </a:p>
        </p:txBody>
      </p:sp>
    </p:spTree>
    <p:extLst>
      <p:ext uri="{BB962C8B-B14F-4D97-AF65-F5344CB8AC3E}">
        <p14:creationId xmlns:p14="http://schemas.microsoft.com/office/powerpoint/2010/main" val="400027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10" presetClass="entr" presetSubtype="0" fill="hold" nodeType="afterEffect">
                                  <p:stCondLst>
                                    <p:cond delay="175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70000" lnSpcReduction="20000"/>
          </a:bodyPr>
          <a:lstStyle/>
          <a:p>
            <a:pPr marL="0" marR="0" indent="0">
              <a:spcBef>
                <a:spcPts val="1200"/>
              </a:spcBef>
              <a:spcAft>
                <a:spcPts val="0"/>
              </a:spcAft>
              <a:buNone/>
            </a:pPr>
            <a:r>
              <a:rPr lang="en-US" sz="3600" b="1" kern="0" dirty="0">
                <a:solidFill>
                  <a:srgbClr val="000000"/>
                </a:solidFill>
                <a:latin typeface="Arial"/>
                <a:ea typeface="Times New Roman"/>
                <a:cs typeface="Times New Roman"/>
              </a:rPr>
              <a:t>Flat Rate Price Books</a:t>
            </a:r>
          </a:p>
          <a:p>
            <a:pPr marL="0" marR="0" lvl="0" indent="0">
              <a:spcBef>
                <a:spcPts val="1200"/>
              </a:spcBef>
              <a:spcAft>
                <a:spcPts val="0"/>
              </a:spcAft>
              <a:buClr>
                <a:srgbClr val="282248"/>
              </a:buClr>
              <a:buNone/>
            </a:pPr>
            <a:r>
              <a:rPr lang="en-US" sz="3200" kern="0" dirty="0">
                <a:solidFill>
                  <a:srgbClr val="000000"/>
                </a:solidFill>
                <a:latin typeface="Arial"/>
                <a:ea typeface="Times New Roman"/>
                <a:cs typeface="Times New Roman"/>
              </a:rPr>
              <a:t>These are used by the technicians to determine pricing and as a sales tool to present to customers.</a:t>
            </a:r>
          </a:p>
          <a:p>
            <a:pPr marL="0" marR="0" lvl="0" indent="0">
              <a:spcBef>
                <a:spcPts val="1200"/>
              </a:spcBef>
              <a:spcAft>
                <a:spcPts val="0"/>
              </a:spcAft>
              <a:buClr>
                <a:srgbClr val="282248"/>
              </a:buClr>
              <a:buNone/>
            </a:pPr>
            <a:r>
              <a:rPr lang="en-US" sz="3200" kern="0" dirty="0">
                <a:solidFill>
                  <a:srgbClr val="000000"/>
                </a:solidFill>
                <a:latin typeface="Arial"/>
                <a:ea typeface="Times New Roman"/>
                <a:cs typeface="Times New Roman"/>
              </a:rPr>
              <a:t>Ascente can print these based on the existing Part Bill of Material records.</a:t>
            </a:r>
          </a:p>
          <a:p>
            <a:pPr marL="0" marR="0" lvl="0" indent="0">
              <a:spcBef>
                <a:spcPts val="1200"/>
              </a:spcBef>
              <a:spcAft>
                <a:spcPts val="0"/>
              </a:spcAft>
              <a:buClr>
                <a:srgbClr val="282248"/>
              </a:buClr>
              <a:buNone/>
            </a:pPr>
            <a:r>
              <a:rPr lang="en-US" sz="3200" kern="0" dirty="0">
                <a:solidFill>
                  <a:srgbClr val="000000"/>
                </a:solidFill>
                <a:latin typeface="Arial"/>
                <a:ea typeface="Times New Roman"/>
                <a:cs typeface="Times New Roman"/>
              </a:rPr>
              <a:t>Many accounts have these customized for their company and their specific requirements.</a:t>
            </a:r>
          </a:p>
          <a:p>
            <a:pPr marL="0" marR="0" lvl="0" indent="0">
              <a:spcBef>
                <a:spcPts val="600"/>
              </a:spcBef>
              <a:spcAft>
                <a:spcPts val="0"/>
              </a:spcAft>
              <a:buClr>
                <a:srgbClr val="282248"/>
              </a:buClr>
              <a:buNone/>
            </a:pPr>
            <a:r>
              <a:rPr lang="en-US" kern="0" dirty="0">
                <a:solidFill>
                  <a:srgbClr val="000000"/>
                </a:solidFill>
                <a:latin typeface="Arial"/>
                <a:ea typeface="Times New Roman"/>
                <a:cs typeface="Times New Roman"/>
              </a:rPr>
              <a:t>Factors to consider are:</a:t>
            </a:r>
          </a:p>
          <a:p>
            <a:pPr marL="457200" marR="0" lvl="0" indent="-457200">
              <a:spcBef>
                <a:spcPts val="6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Presentation</a:t>
            </a:r>
          </a:p>
          <a:p>
            <a:pPr marL="457200" marR="0" lvl="0" indent="-457200">
              <a:spcBef>
                <a:spcPts val="6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Ease of use for the technicians</a:t>
            </a:r>
          </a:p>
          <a:p>
            <a:pPr marL="457200" marR="0" lvl="0" indent="-457200">
              <a:spcBef>
                <a:spcPts val="6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Sorting</a:t>
            </a:r>
          </a:p>
          <a:p>
            <a:pPr marL="457200" marR="0" lvl="0" indent="-457200">
              <a:spcBef>
                <a:spcPts val="6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Pictures</a:t>
            </a:r>
          </a:p>
          <a:p>
            <a:pPr marL="457200" marR="0" lvl="0" indent="-457200">
              <a:spcBef>
                <a:spcPts val="6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Multiple Pricing Options</a:t>
            </a:r>
          </a:p>
          <a:p>
            <a:pPr marL="457200" marR="0" lvl="0" indent="-457200">
              <a:spcBef>
                <a:spcPts val="600"/>
              </a:spcBef>
              <a:spcAft>
                <a:spcPts val="0"/>
              </a:spcAft>
              <a:buClr>
                <a:srgbClr val="282248"/>
              </a:buClr>
              <a:buFont typeface="Arial" panose="020B0604020202020204" pitchFamily="34" charset="0"/>
              <a:buChar char="•"/>
            </a:pPr>
            <a:r>
              <a:rPr lang="en-US" kern="0" dirty="0">
                <a:solidFill>
                  <a:srgbClr val="000000"/>
                </a:solidFill>
                <a:latin typeface="Arial"/>
                <a:ea typeface="Times New Roman"/>
                <a:cs typeface="Times New Roman"/>
              </a:rPr>
              <a:t>Primary and </a:t>
            </a:r>
            <a:r>
              <a:rPr lang="en-US" kern="0" dirty="0" err="1">
                <a:solidFill>
                  <a:srgbClr val="000000"/>
                </a:solidFill>
                <a:latin typeface="Arial"/>
                <a:ea typeface="Times New Roman"/>
                <a:cs typeface="Times New Roman"/>
              </a:rPr>
              <a:t>Addon</a:t>
            </a:r>
            <a:r>
              <a:rPr lang="en-US" kern="0" dirty="0">
                <a:solidFill>
                  <a:srgbClr val="000000"/>
                </a:solidFill>
                <a:latin typeface="Arial"/>
                <a:ea typeface="Times New Roman"/>
                <a:cs typeface="Times New Roman"/>
              </a:rPr>
              <a:t> tasks.</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14</a:t>
            </a:fld>
            <a:endParaRPr lang="en-GB"/>
          </a:p>
        </p:txBody>
      </p:sp>
    </p:spTree>
    <p:extLst>
      <p:ext uri="{BB962C8B-B14F-4D97-AF65-F5344CB8AC3E}">
        <p14:creationId xmlns:p14="http://schemas.microsoft.com/office/powerpoint/2010/main" val="21186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600" b="1" kern="0" dirty="0">
                <a:solidFill>
                  <a:srgbClr val="000000"/>
                </a:solidFill>
                <a:latin typeface="Arial"/>
                <a:ea typeface="Times New Roman"/>
                <a:cs typeface="Times New Roman"/>
              </a:rPr>
              <a:t>Flat Rate Price Books</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Example #1:</a:t>
            </a: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 </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15</a:t>
            </a:fld>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8160000" cy="33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6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600" b="1" kern="0" dirty="0">
                <a:solidFill>
                  <a:srgbClr val="000000"/>
                </a:solidFill>
                <a:latin typeface="Arial"/>
                <a:ea typeface="Times New Roman"/>
                <a:cs typeface="Times New Roman"/>
              </a:rPr>
              <a:t>Flat Rate Price Books</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Example #2:</a:t>
            </a: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 </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16</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7218363"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7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600" b="1" kern="0" dirty="0">
                <a:solidFill>
                  <a:srgbClr val="000000"/>
                </a:solidFill>
                <a:latin typeface="Arial"/>
                <a:ea typeface="Times New Roman"/>
                <a:cs typeface="Times New Roman"/>
              </a:rPr>
              <a:t>Flat Rate Price Books</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Example #3:</a:t>
            </a: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 </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17</a:t>
            </a:fld>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78" y="2420596"/>
            <a:ext cx="71040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16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600" b="1" kern="0" dirty="0">
                <a:solidFill>
                  <a:srgbClr val="000000"/>
                </a:solidFill>
                <a:latin typeface="Arial"/>
                <a:ea typeface="Times New Roman"/>
                <a:cs typeface="Times New Roman"/>
              </a:rPr>
              <a:t>Flat Rate Price Books</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Example #4:</a:t>
            </a: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 </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18</a:t>
            </a:fld>
            <a:endParaRPr lang="en-GB"/>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8229600" cy="293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1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92500"/>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Predetermined Pricing</a:t>
            </a:r>
          </a:p>
          <a:p>
            <a:pPr marL="0" indent="0">
              <a:spcBef>
                <a:spcPts val="1200"/>
              </a:spcBef>
              <a:buClr>
                <a:srgbClr val="282248"/>
              </a:buClr>
              <a:buNone/>
            </a:pPr>
            <a:r>
              <a:rPr lang="en-US" kern="0" dirty="0">
                <a:solidFill>
                  <a:srgbClr val="000000"/>
                </a:solidFill>
                <a:latin typeface="Arial"/>
                <a:ea typeface="Times New Roman"/>
                <a:cs typeface="Times New Roman"/>
              </a:rPr>
              <a:t>Ascente has the ability for you to assign up to four different prices for each flat rate task. You determine which price is used based on  the </a:t>
            </a:r>
            <a:r>
              <a:rPr lang="en-US" i="1" kern="0" dirty="0">
                <a:solidFill>
                  <a:srgbClr val="000000"/>
                </a:solidFill>
                <a:latin typeface="Arial"/>
                <a:ea typeface="Times New Roman"/>
                <a:cs typeface="Times New Roman"/>
              </a:rPr>
              <a:t>Price Level Code</a:t>
            </a:r>
            <a:r>
              <a:rPr lang="en-US" kern="0" dirty="0">
                <a:solidFill>
                  <a:srgbClr val="000000"/>
                </a:solidFill>
                <a:latin typeface="Arial"/>
                <a:ea typeface="Times New Roman"/>
                <a:cs typeface="Times New Roman"/>
              </a:rPr>
              <a:t> assigned to the service order.</a:t>
            </a:r>
          </a:p>
          <a:p>
            <a:pPr marL="0" indent="0">
              <a:spcBef>
                <a:spcPts val="1200"/>
              </a:spcBef>
              <a:buClr>
                <a:srgbClr val="282248"/>
              </a:buClr>
              <a:buNone/>
            </a:pPr>
            <a:r>
              <a:rPr lang="en-US" kern="0" dirty="0">
                <a:solidFill>
                  <a:srgbClr val="000000"/>
                </a:solidFill>
                <a:latin typeface="Arial"/>
                <a:ea typeface="Times New Roman"/>
                <a:cs typeface="Times New Roman"/>
              </a:rPr>
              <a:t>Your flat rate price books can include any or all of these prices.</a:t>
            </a:r>
          </a:p>
          <a:p>
            <a:pPr marL="0" indent="0">
              <a:spcBef>
                <a:spcPts val="1200"/>
              </a:spcBef>
              <a:buClr>
                <a:srgbClr val="282248"/>
              </a:buClr>
              <a:buNone/>
            </a:pPr>
            <a:r>
              <a:rPr lang="en-US" kern="0" dirty="0">
                <a:solidFill>
                  <a:srgbClr val="000000"/>
                </a:solidFill>
                <a:latin typeface="Arial"/>
                <a:ea typeface="Times New Roman"/>
                <a:cs typeface="Times New Roman"/>
              </a:rPr>
              <a:t>You can of course override any of the default prices.</a:t>
            </a:r>
          </a:p>
          <a:p>
            <a:pPr marL="0" indent="0">
              <a:spcBef>
                <a:spcPts val="1200"/>
              </a:spcBef>
              <a:buClr>
                <a:srgbClr val="282248"/>
              </a:buClr>
              <a:buNone/>
            </a:pPr>
            <a:r>
              <a:rPr lang="en-US" kern="0" dirty="0">
                <a:solidFill>
                  <a:srgbClr val="000000"/>
                </a:solidFill>
                <a:latin typeface="Arial"/>
                <a:ea typeface="Times New Roman"/>
                <a:cs typeface="Times New Roman"/>
              </a:rPr>
              <a:t>We always recommend that pricing is determined by the task part and not the tasks component parts. </a:t>
            </a:r>
          </a:p>
          <a:p>
            <a:pPr marL="0" indent="0">
              <a:spcBef>
                <a:spcPts val="1200"/>
              </a:spcBef>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19</a:t>
            </a:fld>
            <a:endParaRPr lang="en-GB"/>
          </a:p>
        </p:txBody>
      </p:sp>
    </p:spTree>
    <p:extLst>
      <p:ext uri="{BB962C8B-B14F-4D97-AF65-F5344CB8AC3E}">
        <p14:creationId xmlns:p14="http://schemas.microsoft.com/office/powerpoint/2010/main" val="1936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2057400"/>
            <a:ext cx="8229600" cy="1600200"/>
          </a:xfrm>
        </p:spPr>
        <p:txBody>
          <a:bodyPr vert="horz" anchor="ctr">
            <a:normAutofit/>
            <a:scene3d>
              <a:camera prst="orthographicFront"/>
              <a:lightRig rig="soft" dir="t">
                <a:rot lat="0" lon="0" rev="16800000"/>
              </a:lightRig>
            </a:scene3d>
            <a:sp3d prstMaterial="softEdge">
              <a:bevelT w="38100" h="38100"/>
            </a:sp3d>
          </a:bodyPr>
          <a:lstStyle/>
          <a:p>
            <a:pPr>
              <a:buClr>
                <a:schemeClr val="tx1">
                  <a:shade val="95000"/>
                </a:schemeClr>
              </a:buClr>
              <a:buSzPct val="65000"/>
            </a:pPr>
            <a:r>
              <a:rPr lang="en-US" sz="3600" dirty="0">
                <a:solidFill>
                  <a:srgbClr val="282248"/>
                </a:solidFill>
                <a:effectLst>
                  <a:outerShdw blurRad="114300" dist="101600" dir="2700000" algn="tl" rotWithShape="0">
                    <a:srgbClr val="000000">
                      <a:alpha val="40000"/>
                    </a:srgbClr>
                  </a:outerShdw>
                </a:effectLst>
              </a:rPr>
              <a:t>Ascente</a:t>
            </a:r>
            <a:endParaRPr lang="en-GB" sz="3600" dirty="0">
              <a:solidFill>
                <a:srgbClr val="282248"/>
              </a:solidFill>
              <a:effectLst>
                <a:outerShdw blurRad="114300" dist="101600" dir="2700000" algn="tl" rotWithShape="0">
                  <a:srgbClr val="000000">
                    <a:alpha val="40000"/>
                  </a:srgbClr>
                </a:outerShdw>
              </a:effectLst>
            </a:endParaRPr>
          </a:p>
        </p:txBody>
      </p:sp>
      <p:sp>
        <p:nvSpPr>
          <p:cNvPr id="3" name="Subtitle 2"/>
          <p:cNvSpPr>
            <a:spLocks noGrp="1"/>
          </p:cNvSpPr>
          <p:nvPr>
            <p:ph type="subTitle" idx="1"/>
          </p:nvPr>
        </p:nvSpPr>
        <p:spPr>
          <a:xfrm>
            <a:off x="1371600" y="3124200"/>
            <a:ext cx="6400800" cy="1066800"/>
          </a:xfrm>
        </p:spPr>
        <p:txBody>
          <a:bodyPr vert="horz" anchor="ctr">
            <a:normAutofit/>
            <a:scene3d>
              <a:camera prst="orthographicFront"/>
              <a:lightRig rig="soft" dir="t">
                <a:rot lat="0" lon="0" rev="16800000"/>
              </a:lightRig>
            </a:scene3d>
            <a:sp3d prstMaterial="softEdge">
              <a:bevelT w="38100" h="38100"/>
            </a:sp3d>
          </a:bodyPr>
          <a:lstStyle/>
          <a:p>
            <a:pPr>
              <a:spcBef>
                <a:spcPct val="0"/>
              </a:spcBef>
            </a:pPr>
            <a:r>
              <a:rPr lang="en-US" sz="3600" b="1" cap="all" dirty="0">
                <a:ln w="6350">
                  <a:noFill/>
                </a:ln>
                <a:solidFill>
                  <a:srgbClr val="282248"/>
                </a:solidFill>
                <a:effectLst>
                  <a:outerShdw blurRad="114300" dist="101600" dir="2700000" algn="tl" rotWithShape="0">
                    <a:srgbClr val="000000">
                      <a:alpha val="40000"/>
                    </a:srgbClr>
                  </a:outerShdw>
                </a:effectLst>
                <a:latin typeface="+mj-lt"/>
                <a:ea typeface="+mj-ea"/>
                <a:cs typeface="+mj-cs"/>
              </a:rPr>
              <a:t>FLAT RATE Processing</a:t>
            </a:r>
            <a:endParaRPr lang="en-GB" sz="3600" b="1" cap="all" dirty="0">
              <a:ln w="6350">
                <a:noFill/>
              </a:ln>
              <a:solidFill>
                <a:srgbClr val="282248"/>
              </a:solidFill>
              <a:effectLst>
                <a:outerShdw blurRad="114300" dist="101600" dir="2700000" algn="tl" rotWithShape="0">
                  <a:srgbClr val="000000">
                    <a:alpha val="40000"/>
                  </a:srgbClr>
                </a:outerShdw>
              </a:effectLst>
              <a:latin typeface="+mj-lt"/>
              <a:ea typeface="+mj-ea"/>
              <a:cs typeface="+mj-cs"/>
            </a:endParaRPr>
          </a:p>
        </p:txBody>
      </p:sp>
      <p:pic>
        <p:nvPicPr>
          <p:cNvPr id="1026" name="Picture 2" descr="C:\Users\mkall\OneDrive\Pictures\Logos\Ascente_Logo_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3562350" cy="11811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1323975" y="4572000"/>
            <a:ext cx="6400800" cy="1600200"/>
          </a:xfrm>
          <a:prstGeom prst="rect">
            <a:avLst/>
          </a:prstGeom>
        </p:spPr>
        <p:txBody>
          <a:bodyPr vert="horz" anchor="ctr">
            <a:normAutofit fontScale="70000" lnSpcReduction="20000"/>
            <a:scene3d>
              <a:camera prst="orthographicFront"/>
              <a:lightRig rig="soft" dir="t">
                <a:rot lat="0" lon="0" rev="16800000"/>
              </a:lightRig>
            </a:scene3d>
            <a:sp3d prstMaterial="softEdge">
              <a:bevelT w="38100" h="38100"/>
            </a:sp3d>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spcBef>
                <a:spcPct val="0"/>
              </a:spcBef>
            </a:pPr>
            <a:r>
              <a:rPr lang="en-US" dirty="0">
                <a:solidFill>
                  <a:schemeClr val="bg1"/>
                </a:solidFill>
                <a:latin typeface="Arial" panose="020B0604020202020204" pitchFamily="34" charset="0"/>
                <a:cs typeface="Arial" panose="020B0604020202020204" pitchFamily="34" charset="0"/>
              </a:rPr>
              <a:t>Presenter</a:t>
            </a:r>
            <a:r>
              <a:rPr lang="en-US" sz="2400" b="1" cap="all" dirty="0">
                <a:ln w="6350">
                  <a:noFill/>
                </a:ln>
                <a:solidFill>
                  <a:srgbClr val="282248"/>
                </a:solidFill>
                <a:effectLst>
                  <a:outerShdw blurRad="114300" dist="101600" dir="2700000" algn="tl" rotWithShape="0">
                    <a:srgbClr val="000000">
                      <a:alpha val="40000"/>
                    </a:srgbClr>
                  </a:outerShdw>
                </a:effectLst>
                <a:latin typeface="+mj-lt"/>
                <a:ea typeface="+mj-ea"/>
                <a:cs typeface="+mj-cs"/>
              </a:rPr>
              <a:t>: </a:t>
            </a:r>
            <a:r>
              <a:rPr lang="en-US" dirty="0">
                <a:solidFill>
                  <a:schemeClr val="bg1"/>
                </a:solidFill>
                <a:latin typeface="Arial" panose="020B0604020202020204" pitchFamily="34" charset="0"/>
                <a:cs typeface="Arial" panose="020B0604020202020204" pitchFamily="34" charset="0"/>
              </a:rPr>
              <a:t>Mark Allman</a:t>
            </a:r>
          </a:p>
          <a:p>
            <a:pPr>
              <a:spcBef>
                <a:spcPct val="0"/>
              </a:spcBef>
            </a:pPr>
            <a:r>
              <a:rPr lang="en-US" dirty="0">
                <a:solidFill>
                  <a:schemeClr val="bg1"/>
                </a:solidFill>
                <a:latin typeface="Arial" panose="020B0604020202020204" pitchFamily="34" charset="0"/>
                <a:cs typeface="Arial" panose="020B0604020202020204" pitchFamily="34" charset="0"/>
              </a:rPr>
              <a:t>May 2017</a:t>
            </a:r>
          </a:p>
          <a:p>
            <a:pPr>
              <a:spcBef>
                <a:spcPct val="0"/>
              </a:spcBef>
            </a:pPr>
            <a:endParaRPr lang="en-US" dirty="0">
              <a:solidFill>
                <a:schemeClr val="bg1"/>
              </a:solidFill>
              <a:latin typeface="Arial" panose="020B0604020202020204" pitchFamily="34" charset="0"/>
              <a:cs typeface="Arial" panose="020B0604020202020204" pitchFamily="34" charset="0"/>
            </a:endParaRPr>
          </a:p>
          <a:p>
            <a:pPr>
              <a:spcBef>
                <a:spcPct val="0"/>
              </a:spcBef>
            </a:pPr>
            <a:r>
              <a:rPr lang="en-US" dirty="0">
                <a:solidFill>
                  <a:schemeClr val="bg1"/>
                </a:solidFill>
                <a:latin typeface="Arial" panose="020B0604020202020204" pitchFamily="34" charset="0"/>
                <a:cs typeface="Arial" panose="020B0604020202020204" pitchFamily="34" charset="0"/>
                <a:hlinkClick r:id="rId3"/>
              </a:rPr>
              <a:t>www.compusource.com</a:t>
            </a:r>
            <a:endParaRPr lang="en-US" dirty="0">
              <a:solidFill>
                <a:schemeClr val="bg1"/>
              </a:solidFill>
              <a:latin typeface="Arial" panose="020B0604020202020204" pitchFamily="34" charset="0"/>
              <a:cs typeface="Arial" panose="020B0604020202020204" pitchFamily="34" charset="0"/>
            </a:endParaRPr>
          </a:p>
          <a:p>
            <a:pPr>
              <a:spcBef>
                <a:spcPct val="0"/>
              </a:spcBef>
            </a:pPr>
            <a:endParaRPr lang="en-US" dirty="0">
              <a:solidFill>
                <a:schemeClr val="bg1"/>
              </a:solidFill>
              <a:latin typeface="Arial" panose="020B0604020202020204" pitchFamily="34" charset="0"/>
              <a:cs typeface="Arial" panose="020B0604020202020204" pitchFamily="34" charset="0"/>
            </a:endParaRPr>
          </a:p>
          <a:p>
            <a:pPr>
              <a:spcBef>
                <a:spcPct val="0"/>
              </a:spcBef>
            </a:pPr>
            <a:r>
              <a:rPr lang="en-US" dirty="0">
                <a:solidFill>
                  <a:schemeClr val="bg1"/>
                </a:solidFill>
                <a:latin typeface="Arial" panose="020B0604020202020204" pitchFamily="34" charset="0"/>
                <a:cs typeface="Arial" panose="020B0604020202020204" pitchFamily="34" charset="0"/>
                <a:hlinkClick r:id="rId4"/>
              </a:rPr>
              <a:t>http://www.servicecontractorsoftware.com/</a:t>
            </a:r>
            <a:endParaRPr lang="en-US" dirty="0">
              <a:solidFill>
                <a:schemeClr val="bg1"/>
              </a:solidFill>
              <a:latin typeface="Arial" panose="020B0604020202020204" pitchFamily="34" charset="0"/>
              <a:cs typeface="Arial" panose="020B0604020202020204" pitchFamily="34" charset="0"/>
            </a:endParaRPr>
          </a:p>
          <a:p>
            <a:pPr>
              <a:spcBef>
                <a:spcPct val="0"/>
              </a:spcBef>
            </a:pPr>
            <a:endParaRPr lang="en-US" dirty="0">
              <a:solidFill>
                <a:schemeClr val="bg1"/>
              </a:solidFill>
              <a:latin typeface="Arial" panose="020B0604020202020204" pitchFamily="34" charset="0"/>
              <a:cs typeface="Arial" panose="020B0604020202020204" pitchFamily="34" charset="0"/>
            </a:endParaRPr>
          </a:p>
          <a:p>
            <a:pPr>
              <a:spcBef>
                <a:spcPct val="0"/>
              </a:spcBef>
            </a:pP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14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Multiple Pricing Levels</a:t>
            </a: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20</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890" y="2362200"/>
            <a:ext cx="6111240" cy="379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00400" y="5257800"/>
            <a:ext cx="1752600" cy="685800"/>
          </a:xfrm>
          <a:prstGeom prst="rect">
            <a:avLst/>
          </a:prstGeom>
          <a:solidFill>
            <a:srgbClr val="FFFFCC">
              <a:alpha val="2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5791200" y="3886200"/>
            <a:ext cx="2057400" cy="609600"/>
          </a:xfrm>
          <a:prstGeom prst="wedgeRoundRectCallout">
            <a:avLst>
              <a:gd name="adj1" fmla="val -121522"/>
              <a:gd name="adj2" fmla="val 178645"/>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Every service order will reference a ‘</a:t>
            </a:r>
            <a:r>
              <a:rPr lang="en-US" sz="900" i="1" dirty="0">
                <a:solidFill>
                  <a:schemeClr val="bg1"/>
                </a:solidFill>
                <a:latin typeface="Arial" panose="020B0604020202020204" pitchFamily="34" charset="0"/>
                <a:cs typeface="Arial" panose="020B0604020202020204" pitchFamily="34" charset="0"/>
              </a:rPr>
              <a:t>Price Level</a:t>
            </a:r>
            <a:r>
              <a:rPr lang="en-US" sz="900" dirty="0">
                <a:solidFill>
                  <a:schemeClr val="bg1"/>
                </a:solidFill>
                <a:latin typeface="Arial" panose="020B0604020202020204" pitchFamily="34" charset="0"/>
                <a:cs typeface="Arial" panose="020B0604020202020204" pitchFamily="34" charset="0"/>
              </a:rPr>
              <a:t>’ that will determine whether price 1, 2,3 or 4 is used.</a:t>
            </a:r>
            <a:endParaRPr lang="en-GB" sz="900" i="1" dirty="0">
              <a:solidFill>
                <a:schemeClr val="bg1"/>
              </a:solidFill>
              <a:latin typeface="Arial" panose="020B0604020202020204" pitchFamily="34" charset="0"/>
              <a:cs typeface="Arial" panose="020B0604020202020204" pitchFamily="34" charset="0"/>
            </a:endParaRPr>
          </a:p>
        </p:txBody>
      </p:sp>
      <p:sp>
        <p:nvSpPr>
          <p:cNvPr id="8" name="Rounded Rectangular Callout 7"/>
          <p:cNvSpPr/>
          <p:nvPr/>
        </p:nvSpPr>
        <p:spPr>
          <a:xfrm>
            <a:off x="6492596" y="5852160"/>
            <a:ext cx="2057400" cy="609600"/>
          </a:xfrm>
          <a:prstGeom prst="wedgeRoundRectCallout">
            <a:avLst>
              <a:gd name="adj1" fmla="val -133568"/>
              <a:gd name="adj2" fmla="val -114347"/>
              <a:gd name="adj3" fmla="val 16667"/>
            </a:avLst>
          </a:prstGeom>
          <a:solidFill>
            <a:srgbClr val="FFFFC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bg1"/>
                </a:solidFill>
                <a:latin typeface="Arial" panose="020B0604020202020204" pitchFamily="34" charset="0"/>
                <a:cs typeface="Arial" panose="020B0604020202020204" pitchFamily="34" charset="0"/>
              </a:rPr>
              <a:t>We always recommend that ‘Price 1’ be your standard or base price and all discounted prices be in prices 2-4.</a:t>
            </a:r>
            <a:endParaRPr lang="en-GB" sz="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3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Pricing</a:t>
            </a:r>
            <a:endParaRPr lang="en-GB" sz="3900" b="1" kern="0" dirty="0">
              <a:solidFill>
                <a:srgbClr val="000000"/>
              </a:solidFill>
              <a:latin typeface="Arial"/>
              <a:ea typeface="Times New Roman"/>
              <a:cs typeface="Times New Roman"/>
            </a:endParaRPr>
          </a:p>
          <a:p>
            <a:pPr marL="457200" indent="-457200">
              <a:spcBef>
                <a:spcPts val="6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Part Bill of Material Level Pricing</a:t>
            </a:r>
          </a:p>
          <a:p>
            <a:pPr marL="777240" lvl="1" indent="-457200">
              <a:spcBef>
                <a:spcPts val="600"/>
              </a:spcBef>
              <a:buClr>
                <a:srgbClr val="282248"/>
              </a:buClr>
              <a:buFont typeface="Wingdings" panose="05000000000000000000" pitchFamily="2" charset="2"/>
              <a:buChar char="§"/>
            </a:pPr>
            <a:r>
              <a:rPr lang="en-US" sz="1800" kern="0" dirty="0">
                <a:solidFill>
                  <a:srgbClr val="000000"/>
                </a:solidFill>
                <a:latin typeface="Arial"/>
                <a:ea typeface="Times New Roman"/>
                <a:cs typeface="Times New Roman"/>
              </a:rPr>
              <a:t>This is when a price is associated with the Part Bill of Material or Flat Rate part as opposed to the component parts. When a  component part is added or deleted, the price </a:t>
            </a:r>
            <a:r>
              <a:rPr lang="en-US" sz="1800" i="1" kern="0" dirty="0">
                <a:solidFill>
                  <a:srgbClr val="000000"/>
                </a:solidFill>
                <a:latin typeface="Arial"/>
                <a:ea typeface="Times New Roman"/>
                <a:cs typeface="Times New Roman"/>
              </a:rPr>
              <a:t>does not </a:t>
            </a:r>
            <a:r>
              <a:rPr lang="en-US" sz="1800" kern="0" dirty="0">
                <a:solidFill>
                  <a:srgbClr val="000000"/>
                </a:solidFill>
                <a:latin typeface="Arial"/>
                <a:ea typeface="Times New Roman"/>
                <a:cs typeface="Times New Roman"/>
              </a:rPr>
              <a:t>change.</a:t>
            </a:r>
          </a:p>
          <a:p>
            <a:pPr marL="457200" indent="-457200">
              <a:spcBef>
                <a:spcPts val="6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Component Part Level Pricing</a:t>
            </a:r>
          </a:p>
          <a:p>
            <a:pPr marL="777240" lvl="1" indent="-457200">
              <a:spcBef>
                <a:spcPts val="600"/>
              </a:spcBef>
              <a:buClr>
                <a:srgbClr val="282248"/>
              </a:buClr>
              <a:buFont typeface="Wingdings" panose="05000000000000000000" pitchFamily="2" charset="2"/>
              <a:buChar char="§"/>
            </a:pPr>
            <a:r>
              <a:rPr lang="en-US" sz="1800" kern="0" dirty="0">
                <a:solidFill>
                  <a:srgbClr val="000000"/>
                </a:solidFill>
                <a:latin typeface="Arial"/>
                <a:ea typeface="Times New Roman"/>
                <a:cs typeface="Times New Roman"/>
              </a:rPr>
              <a:t>This is where the price for the Part Bill of Material is NOT determined by the price associated with the Part Bill of Material but by the sum of all of the component parts. When a  component part is added or deleted, the price </a:t>
            </a:r>
            <a:r>
              <a:rPr lang="en-US" sz="1800" i="1" kern="0" dirty="0">
                <a:solidFill>
                  <a:srgbClr val="000000"/>
                </a:solidFill>
                <a:latin typeface="Arial"/>
                <a:ea typeface="Times New Roman"/>
                <a:cs typeface="Times New Roman"/>
              </a:rPr>
              <a:t>does</a:t>
            </a:r>
            <a:r>
              <a:rPr lang="en-US" sz="1800" kern="0" dirty="0">
                <a:solidFill>
                  <a:srgbClr val="000000"/>
                </a:solidFill>
                <a:latin typeface="Arial"/>
                <a:ea typeface="Times New Roman"/>
                <a:cs typeface="Times New Roman"/>
              </a:rPr>
              <a:t> change.</a:t>
            </a:r>
            <a:endParaRPr lang="en-US" sz="1600" kern="0" dirty="0">
              <a:solidFill>
                <a:srgbClr val="000000"/>
              </a:solidFill>
              <a:latin typeface="Arial"/>
              <a:ea typeface="Times New Roman"/>
              <a:cs typeface="Times New Roman"/>
            </a:endParaRPr>
          </a:p>
          <a:p>
            <a:pPr marL="1042416" lvl="2" indent="-457200">
              <a:spcBef>
                <a:spcPts val="600"/>
              </a:spcBef>
              <a:buClr>
                <a:srgbClr val="282248"/>
              </a:buClr>
              <a:buFont typeface="Wingdings" panose="05000000000000000000" pitchFamily="2" charset="2"/>
              <a:buChar char="§"/>
            </a:pPr>
            <a:endParaRPr lang="en-US" sz="1600" kern="0" dirty="0">
              <a:solidFill>
                <a:srgbClr val="000000"/>
              </a:solidFill>
              <a:latin typeface="Arial"/>
              <a:ea typeface="Times New Roman"/>
              <a:cs typeface="Times New Roman"/>
            </a:endParaRPr>
          </a:p>
          <a:p>
            <a:pPr marL="777240" lvl="1" indent="-457200">
              <a:spcBef>
                <a:spcPts val="600"/>
              </a:spcBef>
              <a:buClr>
                <a:srgbClr val="282248"/>
              </a:buClr>
              <a:buFont typeface="Wingdings" panose="05000000000000000000" pitchFamily="2" charset="2"/>
              <a:buChar char="§"/>
            </a:pPr>
            <a:endParaRPr lang="en-US" sz="1800" kern="0" dirty="0">
              <a:solidFill>
                <a:srgbClr val="000000"/>
              </a:solidFill>
              <a:latin typeface="Arial"/>
              <a:ea typeface="Times New Roman"/>
              <a:cs typeface="Times New Roman"/>
            </a:endParaRPr>
          </a:p>
          <a:p>
            <a:pPr marL="457200" marR="0" lvl="0" indent="-457200">
              <a:spcBef>
                <a:spcPts val="600"/>
              </a:spcBef>
              <a:spcAft>
                <a:spcPts val="0"/>
              </a:spcAft>
              <a:buClr>
                <a:srgbClr val="282248"/>
              </a:buClr>
              <a:buFont typeface="Wingdings" panose="05000000000000000000" pitchFamily="2" charset="2"/>
              <a:buChar char="§"/>
            </a:pPr>
            <a:endParaRPr lang="en-US" sz="2600" kern="0" dirty="0">
              <a:solidFill>
                <a:srgbClr val="000000"/>
              </a:solidFill>
              <a:latin typeface="Arial"/>
              <a:ea typeface="Times New Roman"/>
              <a:cs typeface="Times New Roman"/>
            </a:endParaRPr>
          </a:p>
          <a:p>
            <a:pPr marL="457200" marR="0" lvl="0" indent="-457200">
              <a:spcBef>
                <a:spcPts val="600"/>
              </a:spcBef>
              <a:spcAft>
                <a:spcPts val="0"/>
              </a:spcAft>
              <a:buClr>
                <a:srgbClr val="282248"/>
              </a:buClr>
              <a:buFont typeface="Wingdings" panose="05000000000000000000" pitchFamily="2" charset="2"/>
              <a:buChar char="§"/>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21</a:t>
            </a:fld>
            <a:endParaRPr lang="en-GB"/>
          </a:p>
        </p:txBody>
      </p:sp>
    </p:spTree>
    <p:extLst>
      <p:ext uri="{BB962C8B-B14F-4D97-AF65-F5344CB8AC3E}">
        <p14:creationId xmlns:p14="http://schemas.microsoft.com/office/powerpoint/2010/main" val="145917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25000" lnSpcReduction="20000"/>
          </a:bodyPr>
          <a:lstStyle/>
          <a:p>
            <a:pPr marL="0" indent="0">
              <a:spcBef>
                <a:spcPts val="1200"/>
              </a:spcBef>
              <a:buNone/>
            </a:pPr>
            <a:r>
              <a:rPr lang="en-US" sz="14400" b="1" kern="0" dirty="0">
                <a:solidFill>
                  <a:srgbClr val="000000"/>
                </a:solidFill>
                <a:latin typeface="Arial"/>
                <a:ea typeface="Times New Roman"/>
                <a:cs typeface="Times New Roman"/>
              </a:rPr>
              <a:t>Ease of Data Entry</a:t>
            </a:r>
          </a:p>
          <a:p>
            <a:pPr marL="571500" indent="-457200">
              <a:spcBef>
                <a:spcPts val="1200"/>
              </a:spcBef>
              <a:buClr>
                <a:srgbClr val="282248"/>
              </a:buClr>
              <a:buFont typeface="Wingdings" panose="05000000000000000000" pitchFamily="2" charset="2"/>
              <a:buChar char="§"/>
            </a:pPr>
            <a:r>
              <a:rPr lang="en-US" sz="9600" kern="0" dirty="0">
                <a:solidFill>
                  <a:srgbClr val="000000"/>
                </a:solidFill>
                <a:latin typeface="Arial"/>
                <a:ea typeface="Times New Roman"/>
                <a:cs typeface="Times New Roman"/>
              </a:rPr>
              <a:t>One of the primary advantages is that you can enter one Part Bill of Material – Part and then have all of the associated parts be automatically entered.</a:t>
            </a:r>
          </a:p>
          <a:p>
            <a:pPr marL="571500" indent="-457200">
              <a:spcBef>
                <a:spcPts val="1200"/>
              </a:spcBef>
              <a:buClr>
                <a:srgbClr val="282248"/>
              </a:buClr>
              <a:buFont typeface="Wingdings" panose="05000000000000000000" pitchFamily="2" charset="2"/>
              <a:buChar char="§"/>
            </a:pPr>
            <a:r>
              <a:rPr lang="en-US" sz="9600" kern="0" dirty="0">
                <a:solidFill>
                  <a:srgbClr val="000000"/>
                </a:solidFill>
                <a:latin typeface="Arial"/>
                <a:ea typeface="Times New Roman"/>
                <a:cs typeface="Times New Roman"/>
              </a:rPr>
              <a:t>You could accomplish the same data entry results by just manually entering in all of the parts individually, but why do that for common tasks when you can create a Part Bill of Material record and accomplish the same thing.</a:t>
            </a:r>
          </a:p>
          <a:p>
            <a:pPr marL="571500" indent="-457200">
              <a:spcBef>
                <a:spcPts val="1200"/>
              </a:spcBef>
              <a:buClr>
                <a:srgbClr val="282248"/>
              </a:buClr>
              <a:buFont typeface="Wingdings" panose="05000000000000000000" pitchFamily="2" charset="2"/>
              <a:buChar char="§"/>
            </a:pPr>
            <a:r>
              <a:rPr lang="en-US" sz="9600" kern="0" dirty="0">
                <a:solidFill>
                  <a:srgbClr val="000000"/>
                </a:solidFill>
                <a:latin typeface="Arial"/>
                <a:ea typeface="Times New Roman"/>
                <a:cs typeface="Times New Roman"/>
              </a:rPr>
              <a:t>These can be used when entering:</a:t>
            </a:r>
          </a:p>
          <a:p>
            <a:pPr marL="891540" lvl="1" indent="-457200">
              <a:spcBef>
                <a:spcPts val="1200"/>
              </a:spcBef>
              <a:buClr>
                <a:srgbClr val="282248"/>
              </a:buClr>
              <a:buFont typeface="Wingdings" panose="05000000000000000000" pitchFamily="2" charset="2"/>
              <a:buChar char="§"/>
            </a:pPr>
            <a:r>
              <a:rPr lang="en-US" sz="8000" kern="0" dirty="0">
                <a:solidFill>
                  <a:srgbClr val="000000"/>
                </a:solidFill>
                <a:latin typeface="Arial"/>
                <a:ea typeface="Times New Roman"/>
                <a:cs typeface="Times New Roman"/>
              </a:rPr>
              <a:t>Work Orders</a:t>
            </a:r>
          </a:p>
          <a:p>
            <a:pPr marL="891540" lvl="1" indent="-457200">
              <a:spcBef>
                <a:spcPts val="1200"/>
              </a:spcBef>
              <a:buClr>
                <a:srgbClr val="282248"/>
              </a:buClr>
              <a:buFont typeface="Wingdings" panose="05000000000000000000" pitchFamily="2" charset="2"/>
              <a:buChar char="§"/>
            </a:pPr>
            <a:r>
              <a:rPr lang="en-US" sz="8000" kern="0" dirty="0">
                <a:solidFill>
                  <a:srgbClr val="000000"/>
                </a:solidFill>
                <a:latin typeface="Arial"/>
                <a:ea typeface="Times New Roman"/>
                <a:cs typeface="Times New Roman"/>
              </a:rPr>
              <a:t>Purchase Orders</a:t>
            </a:r>
          </a:p>
          <a:p>
            <a:pPr marL="891540" lvl="1" indent="-457200">
              <a:spcBef>
                <a:spcPts val="1200"/>
              </a:spcBef>
              <a:buClr>
                <a:srgbClr val="282248"/>
              </a:buClr>
              <a:buFont typeface="Wingdings" panose="05000000000000000000" pitchFamily="2" charset="2"/>
              <a:buChar char="§"/>
            </a:pPr>
            <a:r>
              <a:rPr lang="en-US" sz="8000" kern="0" dirty="0">
                <a:solidFill>
                  <a:srgbClr val="000000"/>
                </a:solidFill>
                <a:latin typeface="Arial"/>
                <a:ea typeface="Times New Roman"/>
                <a:cs typeface="Times New Roman"/>
              </a:rPr>
              <a:t>Inventory to Job Transfers</a:t>
            </a:r>
          </a:p>
          <a:p>
            <a:pPr marL="0" marR="0" indent="0">
              <a:spcBef>
                <a:spcPts val="1200"/>
              </a:spcBef>
              <a:spcAft>
                <a:spcPts val="0"/>
              </a:spcAft>
              <a:buNone/>
            </a:pPr>
            <a:r>
              <a:rPr lang="en-US" sz="2600" kern="0" dirty="0">
                <a:solidFill>
                  <a:srgbClr val="000000"/>
                </a:solidFill>
                <a:latin typeface="Arial"/>
                <a:ea typeface="Times New Roman"/>
                <a:cs typeface="Times New Roman"/>
              </a:rPr>
              <a:t> </a:t>
            </a:r>
          </a:p>
        </p:txBody>
      </p:sp>
      <p:sp>
        <p:nvSpPr>
          <p:cNvPr id="4" name="Slide Number Placeholder 3"/>
          <p:cNvSpPr>
            <a:spLocks noGrp="1"/>
          </p:cNvSpPr>
          <p:nvPr>
            <p:ph type="sldNum" sz="quarter" idx="12"/>
          </p:nvPr>
        </p:nvSpPr>
        <p:spPr/>
        <p:txBody>
          <a:bodyPr/>
          <a:lstStyle/>
          <a:p>
            <a:fld id="{9DDCEC5E-DE3D-45AB-B4BA-B2802ED76E5E}" type="slidenum">
              <a:rPr lang="en-GB" smtClean="0"/>
              <a:t>22</a:t>
            </a:fld>
            <a:endParaRPr lang="en-GB"/>
          </a:p>
        </p:txBody>
      </p:sp>
    </p:spTree>
    <p:extLst>
      <p:ext uri="{BB962C8B-B14F-4D97-AF65-F5344CB8AC3E}">
        <p14:creationId xmlns:p14="http://schemas.microsoft.com/office/powerpoint/2010/main" val="31969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25000" lnSpcReduction="20000"/>
          </a:bodyPr>
          <a:lstStyle/>
          <a:p>
            <a:pPr marL="0" indent="0">
              <a:spcBef>
                <a:spcPts val="1200"/>
              </a:spcBef>
              <a:buNone/>
            </a:pPr>
            <a:r>
              <a:rPr lang="en-US" sz="14400" b="1" kern="0" dirty="0">
                <a:solidFill>
                  <a:srgbClr val="000000"/>
                </a:solidFill>
                <a:latin typeface="Arial"/>
                <a:ea typeface="Times New Roman"/>
                <a:cs typeface="Times New Roman"/>
              </a:rPr>
              <a:t>Flat Rate Task Analysis Reports</a:t>
            </a:r>
          </a:p>
          <a:p>
            <a:pPr marL="0" indent="0">
              <a:spcBef>
                <a:spcPts val="1200"/>
              </a:spcBef>
              <a:buNone/>
            </a:pPr>
            <a:r>
              <a:rPr lang="en-US" sz="9600" kern="0" dirty="0">
                <a:solidFill>
                  <a:srgbClr val="000000"/>
                </a:solidFill>
                <a:latin typeface="Arial"/>
                <a:ea typeface="Times New Roman"/>
                <a:cs typeface="Times New Roman"/>
              </a:rPr>
              <a:t>The Flat Rate Task Analysis option allows you to print the Flat Rate Analysis Report or the Flat Rate Detail Report.</a:t>
            </a:r>
          </a:p>
          <a:p>
            <a:pPr marL="571500" indent="-457200">
              <a:spcBef>
                <a:spcPts val="1200"/>
              </a:spcBef>
              <a:buClr>
                <a:srgbClr val="282248"/>
              </a:buClr>
              <a:buFont typeface="Wingdings" panose="05000000000000000000" pitchFamily="2" charset="2"/>
              <a:buChar char="§"/>
            </a:pPr>
            <a:r>
              <a:rPr lang="en-US" sz="8000" kern="0" dirty="0">
                <a:solidFill>
                  <a:srgbClr val="000000"/>
                </a:solidFill>
                <a:latin typeface="Arial"/>
                <a:ea typeface="Times New Roman"/>
                <a:cs typeface="Times New Roman"/>
              </a:rPr>
              <a:t>Flat Rate Analysis</a:t>
            </a:r>
          </a:p>
          <a:p>
            <a:pPr marL="891540" lvl="1" indent="-457200">
              <a:spcBef>
                <a:spcPts val="1200"/>
              </a:spcBef>
              <a:buClr>
                <a:srgbClr val="282248"/>
              </a:buClr>
              <a:buFont typeface="Wingdings" panose="05000000000000000000" pitchFamily="2" charset="2"/>
              <a:buChar char="§"/>
            </a:pPr>
            <a:r>
              <a:rPr lang="en-US" sz="8000" kern="0" dirty="0">
                <a:solidFill>
                  <a:srgbClr val="000000"/>
                </a:solidFill>
                <a:latin typeface="Arial"/>
                <a:ea typeface="Times New Roman"/>
                <a:cs typeface="Times New Roman"/>
              </a:rPr>
              <a:t>This report can be used to determine the following information:</a:t>
            </a:r>
          </a:p>
          <a:p>
            <a:pPr marL="1156716" lvl="2" indent="-457200">
              <a:spcBef>
                <a:spcPts val="1200"/>
              </a:spcBef>
              <a:buClr>
                <a:srgbClr val="282248"/>
              </a:buClr>
              <a:buFont typeface="Wingdings" panose="05000000000000000000" pitchFamily="2" charset="2"/>
              <a:buChar char="§"/>
            </a:pPr>
            <a:r>
              <a:rPr lang="en-US" sz="7800" kern="0" dirty="0">
                <a:solidFill>
                  <a:srgbClr val="000000"/>
                </a:solidFill>
                <a:latin typeface="Arial"/>
                <a:ea typeface="Times New Roman"/>
                <a:cs typeface="Times New Roman"/>
              </a:rPr>
              <a:t>Average Sell Price for the Task (Are techs charging more or less than the Flat Rate Price Book amounts?)</a:t>
            </a:r>
          </a:p>
          <a:p>
            <a:pPr marL="1156716" lvl="2" indent="-457200">
              <a:spcBef>
                <a:spcPts val="1200"/>
              </a:spcBef>
              <a:buClr>
                <a:srgbClr val="282248"/>
              </a:buClr>
              <a:buFont typeface="Wingdings" panose="05000000000000000000" pitchFamily="2" charset="2"/>
              <a:buChar char="§"/>
            </a:pPr>
            <a:r>
              <a:rPr lang="en-US" sz="7800" kern="0" dirty="0">
                <a:solidFill>
                  <a:srgbClr val="000000"/>
                </a:solidFill>
                <a:latin typeface="Arial"/>
                <a:ea typeface="Times New Roman"/>
                <a:cs typeface="Times New Roman"/>
              </a:rPr>
              <a:t>Parts Used vs Budgeted Quantities (Are techs using all of the parts that they should?  Are techs using additional parts that need to be added to the task?)</a:t>
            </a:r>
          </a:p>
          <a:p>
            <a:pPr marL="1156716" lvl="2" indent="-457200">
              <a:spcBef>
                <a:spcPts val="1200"/>
              </a:spcBef>
              <a:buClr>
                <a:srgbClr val="282248"/>
              </a:buClr>
              <a:buFont typeface="Wingdings" panose="05000000000000000000" pitchFamily="2" charset="2"/>
              <a:buChar char="§"/>
            </a:pPr>
            <a:r>
              <a:rPr lang="en-US" sz="7800" kern="0" dirty="0">
                <a:solidFill>
                  <a:srgbClr val="000000"/>
                </a:solidFill>
                <a:latin typeface="Arial"/>
                <a:ea typeface="Times New Roman"/>
                <a:cs typeface="Times New Roman"/>
              </a:rPr>
              <a:t>Labor Time Used vs Budgeted Labor Time (Is the Task Labor Time too high or low?  Are just certain techs taking longer, and thus need more training?)</a:t>
            </a:r>
          </a:p>
          <a:p>
            <a:pPr marL="1156716" lvl="2" indent="-457200">
              <a:spcBef>
                <a:spcPts val="1200"/>
              </a:spcBef>
              <a:buClr>
                <a:srgbClr val="282248"/>
              </a:buClr>
              <a:buFont typeface="Wingdings" panose="05000000000000000000" pitchFamily="2" charset="2"/>
              <a:buChar char="§"/>
            </a:pPr>
            <a:r>
              <a:rPr lang="en-US" sz="7800" kern="0" dirty="0">
                <a:solidFill>
                  <a:srgbClr val="000000"/>
                </a:solidFill>
                <a:latin typeface="Arial"/>
                <a:ea typeface="Times New Roman"/>
                <a:cs typeface="Times New Roman"/>
              </a:rPr>
              <a:t>Number of times the task was sold (Should the Task be removed from the system since it is rarely sold?)</a:t>
            </a:r>
          </a:p>
          <a:p>
            <a:pPr marL="891540" lvl="1" indent="-457200">
              <a:spcBef>
                <a:spcPts val="1200"/>
              </a:spcBef>
              <a:buClr>
                <a:srgbClr val="282248"/>
              </a:buClr>
              <a:buFont typeface="Wingdings" panose="05000000000000000000" pitchFamily="2" charset="2"/>
              <a:buChar char="§"/>
            </a:pPr>
            <a:endParaRPr lang="en-US" sz="9200"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23</a:t>
            </a:fld>
            <a:endParaRPr lang="en-GB"/>
          </a:p>
        </p:txBody>
      </p:sp>
    </p:spTree>
    <p:extLst>
      <p:ext uri="{BB962C8B-B14F-4D97-AF65-F5344CB8AC3E}">
        <p14:creationId xmlns:p14="http://schemas.microsoft.com/office/powerpoint/2010/main" val="360797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19200"/>
            <a:ext cx="8229600" cy="5090160"/>
          </a:xfrm>
        </p:spPr>
        <p:txBody>
          <a:bodyPr>
            <a:normAutofit/>
          </a:bodyPr>
          <a:lstStyle/>
          <a:p>
            <a:pPr marL="0" indent="0">
              <a:spcBef>
                <a:spcPts val="1200"/>
              </a:spcBef>
              <a:buNone/>
            </a:pPr>
            <a:r>
              <a:rPr lang="en-US" sz="3600" b="1" kern="0" dirty="0">
                <a:solidFill>
                  <a:srgbClr val="000000"/>
                </a:solidFill>
                <a:latin typeface="Arial"/>
                <a:ea typeface="Times New Roman"/>
                <a:cs typeface="Times New Roman"/>
              </a:rPr>
              <a:t>Flat Rate Task Analysis Report</a:t>
            </a:r>
          </a:p>
          <a:p>
            <a:pPr marL="114300" indent="0">
              <a:spcBef>
                <a:spcPts val="1200"/>
              </a:spcBef>
              <a:buClr>
                <a:srgbClr val="282248"/>
              </a:buClr>
              <a:buNone/>
            </a:pPr>
            <a:r>
              <a:rPr lang="en-US" kern="0" dirty="0">
                <a:solidFill>
                  <a:srgbClr val="000000"/>
                </a:solidFill>
                <a:latin typeface="Arial"/>
                <a:ea typeface="Times New Roman"/>
                <a:cs typeface="Times New Roman"/>
              </a:rPr>
              <a:t>Flat Rate Analysis</a:t>
            </a:r>
          </a:p>
          <a:p>
            <a:pPr marL="114300" indent="0">
              <a:spcBef>
                <a:spcPts val="1200"/>
              </a:spcBef>
              <a:buClr>
                <a:srgbClr val="282248"/>
              </a:buClr>
              <a:buNone/>
            </a:pPr>
            <a:endParaRPr lang="en-US" sz="9600" kern="0" dirty="0">
              <a:solidFill>
                <a:srgbClr val="000000"/>
              </a:solidFill>
              <a:latin typeface="Arial"/>
              <a:ea typeface="Times New Roman"/>
              <a:cs typeface="Times New Roman"/>
            </a:endParaRPr>
          </a:p>
          <a:p>
            <a:pPr marL="891540" lvl="1" indent="-457200">
              <a:spcBef>
                <a:spcPts val="1200"/>
              </a:spcBef>
              <a:buClr>
                <a:srgbClr val="282248"/>
              </a:buClr>
              <a:buFont typeface="Wingdings" panose="05000000000000000000" pitchFamily="2" charset="2"/>
              <a:buChar char="§"/>
            </a:pPr>
            <a:endParaRPr lang="en-US" sz="9200"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24</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72009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8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indent="0">
              <a:spcBef>
                <a:spcPts val="1200"/>
              </a:spcBef>
              <a:buNone/>
            </a:pPr>
            <a:r>
              <a:rPr lang="en-US" sz="3600" b="1" kern="0" dirty="0">
                <a:solidFill>
                  <a:srgbClr val="000000"/>
                </a:solidFill>
                <a:latin typeface="Arial"/>
                <a:ea typeface="Times New Roman"/>
                <a:cs typeface="Times New Roman"/>
              </a:rPr>
              <a:t>Flat Rate Task Analysis Reports</a:t>
            </a:r>
          </a:p>
          <a:p>
            <a:pPr marL="114300" indent="0">
              <a:spcBef>
                <a:spcPts val="1200"/>
              </a:spcBef>
              <a:buClr>
                <a:srgbClr val="282248"/>
              </a:buClr>
              <a:buNone/>
            </a:pPr>
            <a:r>
              <a:rPr lang="en-US" kern="0" dirty="0">
                <a:solidFill>
                  <a:srgbClr val="000000"/>
                </a:solidFill>
                <a:latin typeface="Arial"/>
                <a:ea typeface="Times New Roman"/>
                <a:cs typeface="Times New Roman"/>
              </a:rPr>
              <a:t>Flat Rate Detail</a:t>
            </a:r>
          </a:p>
          <a:p>
            <a:pPr marL="891540" lvl="1" indent="-457200">
              <a:spcBef>
                <a:spcPts val="1200"/>
              </a:spcBef>
              <a:buClr>
                <a:srgbClr val="282248"/>
              </a:buClr>
              <a:buFont typeface="Wingdings" panose="05000000000000000000" pitchFamily="2" charset="2"/>
              <a:buChar char="§"/>
            </a:pPr>
            <a:r>
              <a:rPr lang="en-US" sz="2600" kern="0" dirty="0">
                <a:solidFill>
                  <a:srgbClr val="000000"/>
                </a:solidFill>
                <a:latin typeface="Arial"/>
                <a:ea typeface="Times New Roman"/>
                <a:cs typeface="Times New Roman"/>
              </a:rPr>
              <a:t>This report prints a list of the invoices where the tasks were sold, by whom and for what price.</a:t>
            </a:r>
          </a:p>
          <a:p>
            <a:pPr marL="434340" lvl="1" indent="0">
              <a:spcBef>
                <a:spcPts val="1200"/>
              </a:spcBef>
              <a:buClr>
                <a:srgbClr val="282248"/>
              </a:buClr>
              <a:buNone/>
            </a:pPr>
            <a:endParaRPr lang="en-US" sz="2600" kern="0" dirty="0">
              <a:solidFill>
                <a:srgbClr val="000000"/>
              </a:solidFill>
              <a:latin typeface="Arial"/>
              <a:ea typeface="Times New Roman"/>
              <a:cs typeface="Times New Roman"/>
            </a:endParaRPr>
          </a:p>
          <a:p>
            <a:pPr marL="891540" lvl="1" indent="-457200">
              <a:spcBef>
                <a:spcPts val="1200"/>
              </a:spcBef>
              <a:buClr>
                <a:srgbClr val="282248"/>
              </a:buClr>
              <a:buFont typeface="Wingdings" panose="05000000000000000000" pitchFamily="2" charset="2"/>
              <a:buChar char="§"/>
            </a:pPr>
            <a:endParaRPr lang="en-US" sz="9200"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25</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72675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4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85000" lnSpcReduction="20000"/>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Recommendations</a:t>
            </a:r>
          </a:p>
          <a:p>
            <a:pPr marL="0" marR="0" lvl="0" indent="0">
              <a:spcBef>
                <a:spcPts val="600"/>
              </a:spcBef>
              <a:spcAft>
                <a:spcPts val="0"/>
              </a:spcAft>
              <a:buClr>
                <a:srgbClr val="282248"/>
              </a:buClr>
              <a:buNone/>
            </a:pPr>
            <a:r>
              <a:rPr lang="en-US" kern="0" dirty="0">
                <a:solidFill>
                  <a:srgbClr val="000000"/>
                </a:solidFill>
                <a:latin typeface="Arial"/>
                <a:ea typeface="Times New Roman"/>
                <a:cs typeface="Times New Roman"/>
              </a:rPr>
              <a:t>Your flat rate tasks will need to be reviewed and updated at least annually for :</a:t>
            </a:r>
            <a:endParaRPr lang="en-US" sz="3500" b="1" kern="0" dirty="0">
              <a:solidFill>
                <a:srgbClr val="000000"/>
              </a:solidFill>
              <a:latin typeface="Arial"/>
              <a:ea typeface="Times New Roman"/>
              <a:cs typeface="Times New Roman"/>
            </a:endParaRPr>
          </a:p>
          <a:p>
            <a:pPr marL="457200" marR="0" lvl="0" indent="-457200">
              <a:spcBef>
                <a:spcPts val="600"/>
              </a:spcBef>
              <a:spcAft>
                <a:spcPts val="0"/>
              </a:spcAft>
              <a:buClr>
                <a:srgbClr val="282248"/>
              </a:buClr>
              <a:buFont typeface="Wingdings" panose="05000000000000000000" pitchFamily="2" charset="2"/>
              <a:buChar char="§"/>
            </a:pPr>
            <a:r>
              <a:rPr lang="en-US" sz="2400" kern="0" dirty="0">
                <a:solidFill>
                  <a:srgbClr val="000000"/>
                </a:solidFill>
                <a:latin typeface="Arial"/>
                <a:ea typeface="Times New Roman"/>
                <a:cs typeface="Times New Roman"/>
              </a:rPr>
              <a:t>Labor &amp; material cost, sell price and quantity changes.</a:t>
            </a:r>
          </a:p>
          <a:p>
            <a:pPr marL="457200" marR="0" lvl="0" indent="-457200">
              <a:spcBef>
                <a:spcPts val="600"/>
              </a:spcBef>
              <a:spcAft>
                <a:spcPts val="0"/>
              </a:spcAft>
              <a:buClr>
                <a:srgbClr val="282248"/>
              </a:buClr>
              <a:buFont typeface="Wingdings" panose="05000000000000000000" pitchFamily="2" charset="2"/>
              <a:buChar char="§"/>
            </a:pPr>
            <a:r>
              <a:rPr lang="en-US" sz="2400" kern="0" dirty="0">
                <a:solidFill>
                  <a:srgbClr val="000000"/>
                </a:solidFill>
                <a:latin typeface="Arial"/>
                <a:ea typeface="Times New Roman"/>
                <a:cs typeface="Times New Roman"/>
              </a:rPr>
              <a:t>New or replacement parts.</a:t>
            </a:r>
          </a:p>
          <a:p>
            <a:pPr marL="457200" marR="0" lvl="0" indent="-457200">
              <a:spcBef>
                <a:spcPts val="600"/>
              </a:spcBef>
              <a:spcAft>
                <a:spcPts val="0"/>
              </a:spcAft>
              <a:buClr>
                <a:srgbClr val="282248"/>
              </a:buClr>
              <a:buFont typeface="Wingdings" panose="05000000000000000000" pitchFamily="2" charset="2"/>
              <a:buChar char="§"/>
            </a:pPr>
            <a:r>
              <a:rPr lang="en-US" sz="2400" kern="0" dirty="0">
                <a:solidFill>
                  <a:srgbClr val="000000"/>
                </a:solidFill>
                <a:latin typeface="Arial"/>
                <a:ea typeface="Times New Roman"/>
                <a:cs typeface="Times New Roman"/>
              </a:rPr>
              <a:t>New tasks that need to be created</a:t>
            </a:r>
          </a:p>
          <a:p>
            <a:pPr marL="457200" marR="0" lvl="0" indent="-457200">
              <a:spcBef>
                <a:spcPts val="600"/>
              </a:spcBef>
              <a:spcAft>
                <a:spcPts val="0"/>
              </a:spcAft>
              <a:buClr>
                <a:srgbClr val="282248"/>
              </a:buClr>
              <a:buFont typeface="Wingdings" panose="05000000000000000000" pitchFamily="2" charset="2"/>
              <a:buChar char="§"/>
            </a:pPr>
            <a:r>
              <a:rPr lang="en-US" sz="2400" kern="0" dirty="0">
                <a:solidFill>
                  <a:srgbClr val="000000"/>
                </a:solidFill>
                <a:latin typeface="Arial"/>
                <a:ea typeface="Times New Roman"/>
                <a:cs typeface="Times New Roman"/>
              </a:rPr>
              <a:t>Existing tasks that need to be edited or deleted</a:t>
            </a:r>
          </a:p>
          <a:p>
            <a:pPr marL="0" marR="0" lvl="0" indent="0">
              <a:spcBef>
                <a:spcPts val="600"/>
              </a:spcBef>
              <a:spcAft>
                <a:spcPts val="0"/>
              </a:spcAft>
              <a:buClr>
                <a:srgbClr val="282248"/>
              </a:buClr>
              <a:buNone/>
            </a:pPr>
            <a:r>
              <a:rPr lang="en-US" sz="2400" kern="0" dirty="0">
                <a:solidFill>
                  <a:srgbClr val="000000"/>
                </a:solidFill>
                <a:latin typeface="Arial"/>
                <a:ea typeface="Times New Roman"/>
                <a:cs typeface="Times New Roman"/>
              </a:rPr>
              <a:t>These price books need to be printed and distributed to the technicians with the updated changes.</a:t>
            </a:r>
          </a:p>
          <a:p>
            <a:pPr marL="0" marR="0" lvl="0" indent="0">
              <a:spcBef>
                <a:spcPts val="600"/>
              </a:spcBef>
              <a:spcAft>
                <a:spcPts val="0"/>
              </a:spcAft>
              <a:buClr>
                <a:srgbClr val="282248"/>
              </a:buClr>
              <a:buNone/>
            </a:pPr>
            <a:r>
              <a:rPr lang="en-US" sz="2400" kern="0" dirty="0">
                <a:solidFill>
                  <a:srgbClr val="000000"/>
                </a:solidFill>
                <a:latin typeface="Arial"/>
                <a:ea typeface="Times New Roman"/>
                <a:cs typeface="Times New Roman"/>
              </a:rPr>
              <a:t>Try and test this on a small scale and test before doing all of the flat rate tasks.</a:t>
            </a:r>
          </a:p>
          <a:p>
            <a:pPr marL="0" marR="0" lvl="0" indent="0">
              <a:spcBef>
                <a:spcPts val="600"/>
              </a:spcBef>
              <a:spcAft>
                <a:spcPts val="0"/>
              </a:spcAft>
              <a:buClr>
                <a:srgbClr val="282248"/>
              </a:buClr>
              <a:buNone/>
            </a:pPr>
            <a:r>
              <a:rPr lang="en-US" sz="2400" kern="0" dirty="0">
                <a:solidFill>
                  <a:srgbClr val="000000"/>
                </a:solidFill>
                <a:latin typeface="Arial"/>
                <a:ea typeface="Times New Roman"/>
                <a:cs typeface="Times New Roman"/>
              </a:rPr>
              <a:t>Know that you will never have a flat rate task for every possible service request you ever you get.</a:t>
            </a:r>
          </a:p>
          <a:p>
            <a:pPr marL="0" marR="0" lvl="0" indent="0">
              <a:spcBef>
                <a:spcPts val="600"/>
              </a:spcBef>
              <a:spcAft>
                <a:spcPts val="0"/>
              </a:spcAft>
              <a:buClr>
                <a:srgbClr val="282248"/>
              </a:buClr>
              <a:buNone/>
            </a:pPr>
            <a:r>
              <a:rPr lang="en-US" sz="2400" kern="0" dirty="0">
                <a:solidFill>
                  <a:srgbClr val="000000"/>
                </a:solidFill>
                <a:latin typeface="Arial"/>
                <a:ea typeface="Times New Roman"/>
                <a:cs typeface="Times New Roman"/>
              </a:rPr>
              <a:t>Start with your most common service requests.</a:t>
            </a:r>
          </a:p>
          <a:p>
            <a:pPr marL="0" marR="0" lvl="0" indent="0">
              <a:spcBef>
                <a:spcPts val="600"/>
              </a:spcBef>
              <a:spcAft>
                <a:spcPts val="0"/>
              </a:spcAft>
              <a:buClr>
                <a:srgbClr val="282248"/>
              </a:buClr>
              <a:buNone/>
            </a:pPr>
            <a:r>
              <a:rPr lang="en-US" sz="2400" kern="0" dirty="0">
                <a:solidFill>
                  <a:srgbClr val="000000"/>
                </a:solidFill>
                <a:latin typeface="Arial"/>
                <a:ea typeface="Times New Roman"/>
                <a:cs typeface="Times New Roman"/>
              </a:rPr>
              <a:t>Know that this is a continuing and evolving process. </a:t>
            </a:r>
          </a:p>
          <a:p>
            <a:pPr marL="457200" marR="0" lvl="0" indent="-457200">
              <a:spcBef>
                <a:spcPts val="600"/>
              </a:spcBef>
              <a:spcAft>
                <a:spcPts val="0"/>
              </a:spcAft>
              <a:buClr>
                <a:srgbClr val="282248"/>
              </a:buClr>
              <a:buFont typeface="Wingdings" panose="05000000000000000000" pitchFamily="2" charset="2"/>
              <a:buChar char="§"/>
            </a:pPr>
            <a:endParaRPr lang="en-US" sz="2400" kern="0" dirty="0">
              <a:solidFill>
                <a:srgbClr val="000000"/>
              </a:solidFill>
              <a:latin typeface="Arial"/>
              <a:ea typeface="Times New Roman"/>
              <a:cs typeface="Times New Roman"/>
            </a:endParaRPr>
          </a:p>
          <a:p>
            <a:pPr marL="457200" marR="0" lvl="0" indent="-457200">
              <a:spcBef>
                <a:spcPts val="600"/>
              </a:spcBef>
              <a:spcAft>
                <a:spcPts val="0"/>
              </a:spcAft>
              <a:buClr>
                <a:srgbClr val="282248"/>
              </a:buClr>
              <a:buFont typeface="Wingdings" panose="05000000000000000000" pitchFamily="2" charset="2"/>
              <a:buChar char="§"/>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26</a:t>
            </a:fld>
            <a:endParaRPr lang="en-GB"/>
          </a:p>
        </p:txBody>
      </p:sp>
    </p:spTree>
    <p:extLst>
      <p:ext uri="{BB962C8B-B14F-4D97-AF65-F5344CB8AC3E}">
        <p14:creationId xmlns:p14="http://schemas.microsoft.com/office/powerpoint/2010/main" val="30699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p>
        </p:txBody>
      </p:sp>
      <p:sp>
        <p:nvSpPr>
          <p:cNvPr id="3" name="Content Placeholder 2"/>
          <p:cNvSpPr>
            <a:spLocks noGrp="1"/>
          </p:cNvSpPr>
          <p:nvPr>
            <p:ph idx="1"/>
          </p:nvPr>
        </p:nvSpPr>
        <p:spPr/>
        <p:txBody>
          <a:bodyPr/>
          <a:lstStyle/>
          <a:p>
            <a:pPr marL="0" marR="0" indent="0">
              <a:spcBef>
                <a:spcPts val="0"/>
              </a:spcBef>
              <a:spcAft>
                <a:spcPts val="1000"/>
              </a:spcAft>
              <a:buNone/>
            </a:pPr>
            <a:r>
              <a:rPr lang="en-US" dirty="0">
                <a:solidFill>
                  <a:schemeClr val="bg1"/>
                </a:solidFill>
                <a:latin typeface="Arial"/>
                <a:ea typeface="Calibri"/>
                <a:cs typeface="Times New Roman"/>
              </a:rPr>
              <a:t>We thank you for attending this webinar and choosing Ascente.</a:t>
            </a:r>
          </a:p>
          <a:p>
            <a:pPr marL="0" marR="0" indent="0">
              <a:spcBef>
                <a:spcPts val="0"/>
              </a:spcBef>
              <a:spcAft>
                <a:spcPts val="1000"/>
              </a:spcAft>
              <a:buNone/>
            </a:pPr>
            <a:r>
              <a:rPr lang="en-US" dirty="0">
                <a:solidFill>
                  <a:schemeClr val="bg1"/>
                </a:solidFill>
                <a:latin typeface="Arial"/>
                <a:ea typeface="Calibri"/>
                <a:cs typeface="Times New Roman"/>
              </a:rPr>
              <a:t>Please let us know if you have any questions or world like a follow-up call to discuss this in more detail.</a:t>
            </a:r>
            <a:endParaRPr lang="en-GB" dirty="0"/>
          </a:p>
          <a:p>
            <a:pPr marL="0" marR="0" indent="0">
              <a:spcBef>
                <a:spcPts val="0"/>
              </a:spcBef>
              <a:spcAft>
                <a:spcPts val="1000"/>
              </a:spcAft>
              <a:buNone/>
            </a:pPr>
            <a:r>
              <a:rPr lang="en-US" dirty="0">
                <a:solidFill>
                  <a:schemeClr val="bg1"/>
                </a:solidFill>
                <a:latin typeface="Arial"/>
                <a:ea typeface="Calibri"/>
                <a:cs typeface="Times New Roman"/>
              </a:rPr>
              <a:t>More training videos like this are available on our website.</a:t>
            </a:r>
            <a:r>
              <a:rPr lang="en-US">
                <a:solidFill>
                  <a:schemeClr val="bg1"/>
                </a:solidFill>
                <a:latin typeface="Arial"/>
                <a:ea typeface="Calibri"/>
                <a:cs typeface="Times New Roman"/>
              </a:rPr>
              <a:t>	        </a:t>
            </a:r>
            <a:r>
              <a:rPr lang="en-US" sz="2000">
                <a:solidFill>
                  <a:schemeClr val="bg1"/>
                </a:solidFill>
                <a:latin typeface="Arial"/>
                <a:ea typeface="Calibri"/>
                <a:cs typeface="Times New Roman"/>
                <a:hlinkClick r:id="rId2"/>
              </a:rPr>
              <a:t>www.compusource.com</a:t>
            </a:r>
            <a:endParaRPr lang="en-US" sz="2000" dirty="0">
              <a:solidFill>
                <a:schemeClr val="bg1"/>
              </a:solidFill>
              <a:latin typeface="Arial"/>
              <a:ea typeface="Calibri"/>
              <a:cs typeface="Times New Roman"/>
            </a:endParaRPr>
          </a:p>
          <a:p>
            <a:pPr marL="0" marR="0" indent="0" algn="ctr">
              <a:spcBef>
                <a:spcPts val="0"/>
              </a:spcBef>
              <a:spcAft>
                <a:spcPts val="1000"/>
              </a:spcAft>
              <a:buNone/>
            </a:pPr>
            <a:r>
              <a:rPr lang="en-US" sz="2000" dirty="0">
                <a:solidFill>
                  <a:schemeClr val="bg1"/>
                </a:solidFill>
                <a:latin typeface="Arial"/>
                <a:ea typeface="Calibri"/>
                <a:cs typeface="Times New Roman"/>
                <a:hlinkClick r:id="rId3"/>
              </a:rPr>
              <a:t>http://www.servicecontractorsoftware.com/</a:t>
            </a:r>
            <a:endParaRPr lang="en-US" sz="2000" dirty="0">
              <a:solidFill>
                <a:schemeClr val="bg1"/>
              </a:solidFill>
              <a:latin typeface="Arial"/>
              <a:ea typeface="Calibri"/>
              <a:cs typeface="Times New Roman"/>
            </a:endParaRPr>
          </a:p>
          <a:p>
            <a:endParaRPr lang="en-GB" dirty="0"/>
          </a:p>
        </p:txBody>
      </p:sp>
      <p:pic>
        <p:nvPicPr>
          <p:cNvPr id="4" name="Picture 2" descr="C:\Users\mkall\OneDrive\Pictures\Logos\Ascente_Logo_Lar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34000"/>
            <a:ext cx="356235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DDCEC5E-DE3D-45AB-B4BA-B2802ED76E5E}" type="slidenum">
              <a:rPr lang="en-GB" smtClean="0"/>
              <a:t>27</a:t>
            </a:fld>
            <a:endParaRPr lang="en-GB"/>
          </a:p>
        </p:txBody>
      </p:sp>
    </p:spTree>
    <p:extLst>
      <p:ext uri="{BB962C8B-B14F-4D97-AF65-F5344CB8AC3E}">
        <p14:creationId xmlns:p14="http://schemas.microsoft.com/office/powerpoint/2010/main" val="111078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92500"/>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Overview</a:t>
            </a:r>
            <a:endParaRPr lang="en-GB" sz="3900" b="1"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Flat Rate Processing refers to pricing using a quoted amount as opposed to a time and material basis.</a:t>
            </a:r>
          </a:p>
          <a:p>
            <a:pPr marL="0" marR="0" lvl="0" indent="0">
              <a:spcBef>
                <a:spcPts val="1200"/>
              </a:spcBef>
              <a:spcAft>
                <a:spcPts val="0"/>
              </a:spcAft>
              <a:buClr>
                <a:srgbClr val="282248"/>
              </a:buClr>
              <a:buNone/>
            </a:pPr>
            <a:r>
              <a:rPr lang="en-US" sz="2600" kern="0" dirty="0">
                <a:solidFill>
                  <a:srgbClr val="000000"/>
                </a:solidFill>
                <a:latin typeface="Arial"/>
                <a:ea typeface="Times New Roman"/>
                <a:cs typeface="Times New Roman"/>
              </a:rPr>
              <a:t>Typically a Flat Rate Book is created that will list all of the predetermined Flat Rate Tasks and prices for those tasks along with the labor and parts required. </a:t>
            </a:r>
          </a:p>
          <a:p>
            <a:pPr marL="0" marR="0" lvl="0" indent="0">
              <a:spcBef>
                <a:spcPts val="1200"/>
              </a:spcBef>
              <a:spcAft>
                <a:spcPts val="0"/>
              </a:spcAft>
              <a:buClr>
                <a:srgbClr val="282248"/>
              </a:buClr>
              <a:buNone/>
            </a:pPr>
            <a:r>
              <a:rPr lang="en-US" sz="2600" kern="0" dirty="0">
                <a:solidFill>
                  <a:srgbClr val="000000"/>
                </a:solidFill>
                <a:latin typeface="Arial"/>
                <a:ea typeface="Times New Roman"/>
                <a:cs typeface="Times New Roman"/>
              </a:rPr>
              <a:t>Your sale price is predetermined and calculated based on your calculations of all of the costs required for the Flat Rate Task.</a:t>
            </a:r>
          </a:p>
          <a:p>
            <a:pPr marL="0" marR="0" lvl="0" indent="0">
              <a:spcBef>
                <a:spcPts val="1200"/>
              </a:spcBef>
              <a:spcAft>
                <a:spcPts val="0"/>
              </a:spcAft>
              <a:buClr>
                <a:srgbClr val="282248"/>
              </a:buClr>
              <a:buNone/>
            </a:pPr>
            <a:r>
              <a:rPr lang="en-US" sz="2600" kern="0" dirty="0">
                <a:solidFill>
                  <a:srgbClr val="000000"/>
                </a:solidFill>
                <a:latin typeface="Arial"/>
                <a:ea typeface="Times New Roman"/>
                <a:cs typeface="Times New Roman"/>
              </a:rPr>
              <a:t>The use of these Flat Rate Tasks / Bill of Materials will make data entry much quicker.</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3</a:t>
            </a:fld>
            <a:endParaRPr lang="en-GB" dirty="0"/>
          </a:p>
        </p:txBody>
      </p:sp>
    </p:spTree>
    <p:extLst>
      <p:ext uri="{BB962C8B-B14F-4D97-AF65-F5344CB8AC3E}">
        <p14:creationId xmlns:p14="http://schemas.microsoft.com/office/powerpoint/2010/main" val="418651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Objectives</a:t>
            </a:r>
            <a:endParaRPr lang="en-GB" sz="3900" b="1"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We are going to </a:t>
            </a:r>
            <a:r>
              <a:rPr lang="en-US" kern="0">
                <a:solidFill>
                  <a:srgbClr val="000000"/>
                </a:solidFill>
                <a:latin typeface="Arial"/>
                <a:ea typeface="Times New Roman"/>
                <a:cs typeface="Times New Roman"/>
              </a:rPr>
              <a:t>provide a </a:t>
            </a:r>
            <a:r>
              <a:rPr lang="en-US" kern="0" dirty="0">
                <a:solidFill>
                  <a:srgbClr val="000000"/>
                </a:solidFill>
                <a:latin typeface="Arial"/>
                <a:ea typeface="Times New Roman"/>
                <a:cs typeface="Times New Roman"/>
              </a:rPr>
              <a:t>brief overview of the benefits of Flat Rate Module:</a:t>
            </a:r>
          </a:p>
          <a:p>
            <a:pPr marL="457200" marR="0" lvl="0" indent="-457200">
              <a:spcBef>
                <a:spcPts val="600"/>
              </a:spcBef>
              <a:spcAft>
                <a:spcPts val="0"/>
              </a:spcAft>
              <a:buClr>
                <a:srgbClr val="282248"/>
              </a:buClr>
              <a:buFont typeface="Wingdings" panose="05000000000000000000" pitchFamily="2" charset="2"/>
              <a:buChar char="§"/>
            </a:pPr>
            <a:r>
              <a:rPr lang="en-US" sz="2600" kern="0" dirty="0">
                <a:solidFill>
                  <a:srgbClr val="000000"/>
                </a:solidFill>
                <a:latin typeface="Arial"/>
                <a:ea typeface="Times New Roman"/>
                <a:cs typeface="Times New Roman"/>
              </a:rPr>
              <a:t>Benefits</a:t>
            </a:r>
          </a:p>
          <a:p>
            <a:pPr marL="777240" lvl="1" indent="-457200">
              <a:spcBef>
                <a:spcPts val="600"/>
              </a:spcBef>
              <a:buClr>
                <a:srgbClr val="282248"/>
              </a:buClr>
              <a:buFont typeface="Wingdings" panose="05000000000000000000" pitchFamily="2" charset="2"/>
              <a:buChar char="§"/>
            </a:pPr>
            <a:r>
              <a:rPr lang="en-US" sz="2200" kern="0" dirty="0">
                <a:solidFill>
                  <a:srgbClr val="000000"/>
                </a:solidFill>
                <a:latin typeface="Arial"/>
                <a:ea typeface="Times New Roman"/>
                <a:cs typeface="Times New Roman"/>
              </a:rPr>
              <a:t>Create and Maintain your own Flat Rate / Part Bill of Materials</a:t>
            </a:r>
          </a:p>
          <a:p>
            <a:pPr marL="777240" lvl="1" indent="-457200">
              <a:spcBef>
                <a:spcPts val="600"/>
              </a:spcBef>
              <a:buClr>
                <a:srgbClr val="282248"/>
              </a:buClr>
              <a:buFont typeface="Wingdings" panose="05000000000000000000" pitchFamily="2" charset="2"/>
              <a:buChar char="§"/>
            </a:pPr>
            <a:r>
              <a:rPr lang="en-US" sz="2200" kern="0" dirty="0">
                <a:solidFill>
                  <a:srgbClr val="000000"/>
                </a:solidFill>
                <a:latin typeface="Arial"/>
                <a:ea typeface="Times New Roman"/>
                <a:cs typeface="Times New Roman"/>
              </a:rPr>
              <a:t>Flat Rate Database Import &amp; Update</a:t>
            </a:r>
          </a:p>
          <a:p>
            <a:pPr marL="777240" lvl="1" indent="-457200">
              <a:spcBef>
                <a:spcPts val="600"/>
              </a:spcBef>
              <a:buClr>
                <a:srgbClr val="282248"/>
              </a:buClr>
              <a:buFont typeface="Wingdings" panose="05000000000000000000" pitchFamily="2" charset="2"/>
              <a:buChar char="§"/>
            </a:pPr>
            <a:r>
              <a:rPr lang="en-US" sz="2200" kern="0" dirty="0">
                <a:solidFill>
                  <a:srgbClr val="000000"/>
                </a:solidFill>
                <a:latin typeface="Arial"/>
                <a:ea typeface="Times New Roman"/>
                <a:cs typeface="Times New Roman"/>
              </a:rPr>
              <a:t>Flat Rate Price Books</a:t>
            </a:r>
          </a:p>
          <a:p>
            <a:pPr marL="777240" lvl="1" indent="-457200">
              <a:spcBef>
                <a:spcPts val="600"/>
              </a:spcBef>
              <a:buClr>
                <a:srgbClr val="282248"/>
              </a:buClr>
              <a:buFont typeface="Wingdings" panose="05000000000000000000" pitchFamily="2" charset="2"/>
              <a:buChar char="§"/>
            </a:pPr>
            <a:r>
              <a:rPr lang="en-US" sz="2200" kern="0" dirty="0">
                <a:solidFill>
                  <a:srgbClr val="000000"/>
                </a:solidFill>
                <a:latin typeface="Arial"/>
                <a:ea typeface="Times New Roman"/>
                <a:cs typeface="Times New Roman"/>
              </a:rPr>
              <a:t>Flat Rate Task Analysis Report</a:t>
            </a:r>
            <a:endParaRPr lang="en-US" sz="2600" kern="0" dirty="0">
              <a:solidFill>
                <a:srgbClr val="000000"/>
              </a:solidFill>
              <a:latin typeface="Arial"/>
              <a:ea typeface="Times New Roman"/>
              <a:cs typeface="Times New Roman"/>
            </a:endParaRPr>
          </a:p>
          <a:p>
            <a:pPr marL="777240" lvl="1" indent="-457200">
              <a:spcBef>
                <a:spcPts val="600"/>
              </a:spcBef>
              <a:buClr>
                <a:srgbClr val="282248"/>
              </a:buClr>
              <a:buFont typeface="Wingdings" panose="05000000000000000000" pitchFamily="2" charset="2"/>
              <a:buChar char="§"/>
            </a:pPr>
            <a:r>
              <a:rPr lang="en-US" sz="2200" kern="0" dirty="0">
                <a:solidFill>
                  <a:srgbClr val="000000"/>
                </a:solidFill>
                <a:latin typeface="Arial"/>
                <a:ea typeface="Times New Roman"/>
                <a:cs typeface="Times New Roman"/>
              </a:rPr>
              <a:t>Pricing</a:t>
            </a:r>
          </a:p>
          <a:p>
            <a:pPr marL="1042416" lvl="2" indent="-457200">
              <a:spcBef>
                <a:spcPts val="600"/>
              </a:spcBef>
              <a:buClr>
                <a:srgbClr val="282248"/>
              </a:buClr>
              <a:buFont typeface="Wingdings" panose="05000000000000000000" pitchFamily="2" charset="2"/>
              <a:buChar char="§"/>
            </a:pPr>
            <a:r>
              <a:rPr lang="en-US" sz="2000" kern="0" dirty="0">
                <a:solidFill>
                  <a:srgbClr val="000000"/>
                </a:solidFill>
                <a:latin typeface="Arial"/>
                <a:ea typeface="Times New Roman"/>
                <a:cs typeface="Times New Roman"/>
              </a:rPr>
              <a:t>Predetermined Pricing</a:t>
            </a:r>
          </a:p>
          <a:p>
            <a:pPr marL="1042416" lvl="2" indent="-457200">
              <a:spcBef>
                <a:spcPts val="600"/>
              </a:spcBef>
              <a:buClr>
                <a:srgbClr val="282248"/>
              </a:buClr>
              <a:buFont typeface="Wingdings" panose="05000000000000000000" pitchFamily="2" charset="2"/>
              <a:buChar char="§"/>
            </a:pPr>
            <a:r>
              <a:rPr lang="en-US" sz="2000" kern="0" dirty="0">
                <a:solidFill>
                  <a:srgbClr val="000000"/>
                </a:solidFill>
                <a:latin typeface="Arial"/>
                <a:ea typeface="Times New Roman"/>
                <a:cs typeface="Times New Roman"/>
              </a:rPr>
              <a:t>Multiple Pricing Levels</a:t>
            </a:r>
          </a:p>
          <a:p>
            <a:pPr marL="777240" lvl="1" indent="-457200">
              <a:spcBef>
                <a:spcPts val="600"/>
              </a:spcBef>
              <a:buClr>
                <a:srgbClr val="282248"/>
              </a:buClr>
              <a:buFont typeface="Wingdings" panose="05000000000000000000" pitchFamily="2" charset="2"/>
              <a:buChar char="§"/>
            </a:pPr>
            <a:r>
              <a:rPr lang="en-US" sz="2200" kern="0" dirty="0">
                <a:solidFill>
                  <a:srgbClr val="000000"/>
                </a:solidFill>
                <a:latin typeface="Arial"/>
                <a:ea typeface="Times New Roman"/>
                <a:cs typeface="Times New Roman"/>
              </a:rPr>
              <a:t>Ease of Data Entry</a:t>
            </a:r>
          </a:p>
          <a:p>
            <a:pPr marL="457200" marR="0" lvl="0" indent="-457200">
              <a:spcBef>
                <a:spcPts val="600"/>
              </a:spcBef>
              <a:spcAft>
                <a:spcPts val="0"/>
              </a:spcAft>
              <a:buClr>
                <a:srgbClr val="282248"/>
              </a:buClr>
              <a:buFont typeface="Wingdings" panose="05000000000000000000" pitchFamily="2" charset="2"/>
              <a:buChar char="§"/>
            </a:pPr>
            <a:endParaRPr lang="en-US" sz="2600"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4</a:t>
            </a:fld>
            <a:endParaRPr lang="en-GB" dirty="0"/>
          </a:p>
        </p:txBody>
      </p:sp>
    </p:spTree>
    <p:extLst>
      <p:ext uri="{BB962C8B-B14F-4D97-AF65-F5344CB8AC3E}">
        <p14:creationId xmlns:p14="http://schemas.microsoft.com/office/powerpoint/2010/main" val="358138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childTnLst>
                                </p:cTn>
                              </p:par>
                            </p:childTnLst>
                          </p:cTn>
                        </p:par>
                        <p:par>
                          <p:cTn id="39" fill="hold">
                            <p:stCondLst>
                              <p:cond delay="7000"/>
                            </p:stCondLst>
                            <p:childTnLst>
                              <p:par>
                                <p:cTn id="40" presetID="10" presetClass="entr" presetSubtype="0"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childTnLst>
                          </p:cTn>
                        </p:par>
                        <p:par>
                          <p:cTn id="43" fill="hold">
                            <p:stCondLst>
                              <p:cond delay="8000"/>
                            </p:stCondLst>
                            <p:childTnLst>
                              <p:par>
                                <p:cTn id="44" presetID="10" presetClass="entr" presetSubtype="0" fill="hold" nodeType="after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92500" lnSpcReduction="20000"/>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Flat Rate Database Import &amp; Update</a:t>
            </a:r>
            <a:endParaRPr lang="en-GB" sz="3900" b="1"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r>
              <a:rPr lang="en-US" kern="0" dirty="0">
                <a:solidFill>
                  <a:srgbClr val="000000"/>
                </a:solidFill>
                <a:latin typeface="Arial"/>
                <a:ea typeface="Times New Roman"/>
                <a:cs typeface="Times New Roman"/>
              </a:rPr>
              <a:t>The Ascente – Flat Rate module will allow you to either:</a:t>
            </a:r>
          </a:p>
          <a:p>
            <a:pPr marL="457200"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Import Kimmons1 &amp; Kimmons2 flat rate database files created by either:</a:t>
            </a:r>
          </a:p>
          <a:p>
            <a:pPr marL="777240" lvl="1"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A vendors selling these databases such as </a:t>
            </a:r>
            <a:r>
              <a:rPr lang="en-US" i="1" kern="0" dirty="0">
                <a:solidFill>
                  <a:srgbClr val="000000"/>
                </a:solidFill>
                <a:latin typeface="Arial"/>
                <a:ea typeface="Times New Roman"/>
                <a:cs typeface="Times New Roman"/>
              </a:rPr>
              <a:t>Callahan Roach</a:t>
            </a:r>
            <a:r>
              <a:rPr lang="en-US" kern="0" dirty="0">
                <a:solidFill>
                  <a:srgbClr val="000000"/>
                </a:solidFill>
                <a:latin typeface="Arial"/>
                <a:ea typeface="Times New Roman"/>
                <a:cs typeface="Times New Roman"/>
              </a:rPr>
              <a:t>.</a:t>
            </a:r>
          </a:p>
          <a:p>
            <a:pPr marL="777240" lvl="1"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Created by any of multiple software programs that can export to the standard Kimmons1 &amp; Kimmons2 file format.</a:t>
            </a:r>
          </a:p>
          <a:p>
            <a:pPr marL="457200"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These </a:t>
            </a:r>
            <a:r>
              <a:rPr lang="en-US" kern="0" dirty="0" err="1">
                <a:solidFill>
                  <a:srgbClr val="000000"/>
                </a:solidFill>
                <a:latin typeface="Arial"/>
                <a:ea typeface="Times New Roman"/>
                <a:cs typeface="Times New Roman"/>
              </a:rPr>
              <a:t>kimmons</a:t>
            </a:r>
            <a:r>
              <a:rPr lang="en-US" kern="0" dirty="0">
                <a:solidFill>
                  <a:srgbClr val="000000"/>
                </a:solidFill>
                <a:latin typeface="Arial"/>
                <a:ea typeface="Times New Roman"/>
                <a:cs typeface="Times New Roman"/>
              </a:rPr>
              <a:t>* files can be used to create new records or just update existing Part and Part Bill of Material Records.</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5</a:t>
            </a:fld>
            <a:endParaRPr lang="en-GB"/>
          </a:p>
        </p:txBody>
      </p:sp>
    </p:spTree>
    <p:extLst>
      <p:ext uri="{BB962C8B-B14F-4D97-AF65-F5344CB8AC3E}">
        <p14:creationId xmlns:p14="http://schemas.microsoft.com/office/powerpoint/2010/main" val="328669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marR="0" indent="0">
              <a:spcBef>
                <a:spcPts val="1200"/>
              </a:spcBef>
              <a:spcAft>
                <a:spcPts val="0"/>
              </a:spcAft>
              <a:buNone/>
            </a:pPr>
            <a:r>
              <a:rPr lang="en-US" b="1" kern="0" dirty="0">
                <a:solidFill>
                  <a:srgbClr val="000000"/>
                </a:solidFill>
                <a:latin typeface="Arial"/>
                <a:ea typeface="Times New Roman"/>
                <a:cs typeface="Times New Roman"/>
              </a:rPr>
              <a:t>What is a Part Bill or Materials / Flat Rate Task?</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The terms </a:t>
            </a:r>
            <a:r>
              <a:rPr lang="en-US" sz="2400" i="1" kern="0" dirty="0">
                <a:solidFill>
                  <a:srgbClr val="000000"/>
                </a:solidFill>
                <a:latin typeface="Arial"/>
                <a:ea typeface="Times New Roman"/>
                <a:cs typeface="Times New Roman"/>
              </a:rPr>
              <a:t>Part Bills of Material</a:t>
            </a:r>
            <a:r>
              <a:rPr lang="en-US" sz="2400" kern="0" dirty="0">
                <a:solidFill>
                  <a:srgbClr val="000000"/>
                </a:solidFill>
                <a:latin typeface="Arial"/>
                <a:ea typeface="Times New Roman"/>
                <a:cs typeface="Times New Roman"/>
              </a:rPr>
              <a:t> and </a:t>
            </a:r>
            <a:r>
              <a:rPr lang="en-US" sz="2400" i="1" kern="0" dirty="0">
                <a:solidFill>
                  <a:srgbClr val="000000"/>
                </a:solidFill>
                <a:latin typeface="Arial"/>
                <a:ea typeface="Times New Roman"/>
                <a:cs typeface="Times New Roman"/>
              </a:rPr>
              <a:t>Flat Rate Task </a:t>
            </a:r>
            <a:r>
              <a:rPr lang="en-US" sz="2400" kern="0" dirty="0">
                <a:solidFill>
                  <a:srgbClr val="000000"/>
                </a:solidFill>
                <a:latin typeface="Arial"/>
                <a:ea typeface="Times New Roman"/>
                <a:cs typeface="Times New Roman"/>
              </a:rPr>
              <a:t>refer to the same thing and can be used interchangeably. I often refer to these as </a:t>
            </a:r>
            <a:r>
              <a:rPr lang="en-US" sz="2400" i="1" kern="0" dirty="0">
                <a:solidFill>
                  <a:srgbClr val="000000"/>
                </a:solidFill>
                <a:latin typeface="Arial"/>
                <a:ea typeface="Times New Roman"/>
                <a:cs typeface="Times New Roman"/>
              </a:rPr>
              <a:t>tasks</a:t>
            </a:r>
            <a:r>
              <a:rPr lang="en-US" sz="2400" kern="0" dirty="0">
                <a:solidFill>
                  <a:srgbClr val="000000"/>
                </a:solidFill>
                <a:latin typeface="Arial"/>
                <a:ea typeface="Times New Roman"/>
                <a:cs typeface="Times New Roman"/>
              </a:rPr>
              <a:t>.</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This is a part (</a:t>
            </a:r>
            <a:r>
              <a:rPr lang="en-US" sz="2400" i="1" kern="0" dirty="0">
                <a:solidFill>
                  <a:srgbClr val="000000"/>
                </a:solidFill>
                <a:latin typeface="Arial"/>
                <a:ea typeface="Times New Roman"/>
                <a:cs typeface="Times New Roman"/>
              </a:rPr>
              <a:t>Parent Part</a:t>
            </a:r>
            <a:r>
              <a:rPr lang="en-US" sz="2400" kern="0" dirty="0">
                <a:solidFill>
                  <a:srgbClr val="000000"/>
                </a:solidFill>
                <a:latin typeface="Arial"/>
                <a:ea typeface="Times New Roman"/>
                <a:cs typeface="Times New Roman"/>
              </a:rPr>
              <a:t>) that when entered, will then result in a predetermined set of parts (</a:t>
            </a:r>
            <a:r>
              <a:rPr lang="en-US" sz="2400" i="1" kern="0" dirty="0">
                <a:solidFill>
                  <a:srgbClr val="000000"/>
                </a:solidFill>
                <a:latin typeface="Arial"/>
                <a:ea typeface="Times New Roman"/>
                <a:cs typeface="Times New Roman"/>
              </a:rPr>
              <a:t>Component Parts</a:t>
            </a:r>
            <a:r>
              <a:rPr lang="en-US" sz="2400" kern="0" dirty="0">
                <a:solidFill>
                  <a:srgbClr val="000000"/>
                </a:solidFill>
                <a:latin typeface="Arial"/>
                <a:ea typeface="Times New Roman"/>
                <a:cs typeface="Times New Roman"/>
              </a:rPr>
              <a:t>) being automatically entered. </a:t>
            </a:r>
          </a:p>
          <a:p>
            <a:pPr marL="0" marR="0" lvl="0" indent="0">
              <a:spcBef>
                <a:spcPts val="1200"/>
              </a:spcBef>
              <a:spcAft>
                <a:spcPts val="0"/>
              </a:spcAft>
              <a:buClr>
                <a:srgbClr val="282248"/>
              </a:buClr>
              <a:buNone/>
            </a:pPr>
            <a:r>
              <a:rPr lang="en-US" sz="2400" kern="0" dirty="0">
                <a:solidFill>
                  <a:srgbClr val="000000"/>
                </a:solidFill>
                <a:latin typeface="Arial"/>
                <a:ea typeface="Times New Roman"/>
                <a:cs typeface="Times New Roman"/>
              </a:rPr>
              <a:t>Part Bills of Material are required in order to print the Ascente – Flat Rate Price Books or use the Flat Rate Task Analysis Report.</a:t>
            </a: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a:p>
            <a:pPr marL="0" marR="0" lvl="0" indent="0">
              <a:spcBef>
                <a:spcPts val="1200"/>
              </a:spcBef>
              <a:spcAft>
                <a:spcPts val="0"/>
              </a:spcAft>
              <a:buClr>
                <a:srgbClr val="282248"/>
              </a:buClr>
              <a:buNone/>
            </a:pPr>
            <a:endParaRPr lang="en-US" kern="0" dirty="0">
              <a:solidFill>
                <a:srgbClr val="000000"/>
              </a:solidFill>
              <a:latin typeface="Arial"/>
              <a:ea typeface="Times New Roman"/>
              <a:cs typeface="Times New Roman"/>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6</a:t>
            </a:fld>
            <a:endParaRPr lang="en-GB"/>
          </a:p>
        </p:txBody>
      </p:sp>
    </p:spTree>
    <p:extLst>
      <p:ext uri="{BB962C8B-B14F-4D97-AF65-F5344CB8AC3E}">
        <p14:creationId xmlns:p14="http://schemas.microsoft.com/office/powerpoint/2010/main" val="13622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a:solidFill>
            <a:schemeClr val="tx1"/>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a:endParaRPr lang="en-US" sz="1800" dirty="0">
              <a:solidFill>
                <a:srgbClr val="00B050"/>
              </a:solidFill>
              <a:latin typeface="Arial" panose="020B0604020202020204" pitchFamily="34" charset="0"/>
              <a:cs typeface="Arial" panose="020B0604020202020204" pitchFamily="34" charset="0"/>
            </a:endParaRPr>
          </a:p>
          <a:p>
            <a:pPr marL="0" algn="ctr"/>
            <a:endParaRPr lang="en-US" sz="1800" dirty="0">
              <a:solidFill>
                <a:srgbClr val="00B050"/>
              </a:solidFill>
              <a:latin typeface="Arial" panose="020B0604020202020204" pitchFamily="34" charset="0"/>
              <a:cs typeface="Arial" panose="020B0604020202020204" pitchFamily="34" charset="0"/>
            </a:endParaRPr>
          </a:p>
          <a:p>
            <a:pPr marL="0" algn="ctr"/>
            <a:endParaRPr lang="en-US" sz="1800" dirty="0">
              <a:solidFill>
                <a:srgbClr val="00B050"/>
              </a:solidFill>
              <a:latin typeface="Arial" panose="020B0604020202020204" pitchFamily="34" charset="0"/>
              <a:cs typeface="Arial" panose="020B0604020202020204" pitchFamily="34" charset="0"/>
            </a:endParaRPr>
          </a:p>
          <a:p>
            <a:pPr marL="0" algn="ctr"/>
            <a:endParaRPr lang="en-US" sz="1800"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DCEC5E-DE3D-45AB-B4BA-B2802ED76E5E}" type="slidenum">
              <a:rPr lang="en-GB" smtClean="0"/>
              <a:t>7</a:t>
            </a:fld>
            <a:endParaRPr lang="en-GB"/>
          </a:p>
        </p:txBody>
      </p:sp>
      <p:sp>
        <p:nvSpPr>
          <p:cNvPr id="5" name="Rectangle 4"/>
          <p:cNvSpPr/>
          <p:nvPr/>
        </p:nvSpPr>
        <p:spPr>
          <a:xfrm>
            <a:off x="990600" y="4038600"/>
            <a:ext cx="1524000" cy="457200"/>
          </a:xfrm>
          <a:prstGeom prst="rect">
            <a:avLst/>
          </a:prstGeom>
          <a:solidFill>
            <a:schemeClr val="tx1"/>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latin typeface="Arial" panose="020B0604020202020204" pitchFamily="34" charset="0"/>
                <a:cs typeface="Arial" panose="020B0604020202020204" pitchFamily="34" charset="0"/>
              </a:rPr>
              <a:t>ACG-020</a:t>
            </a:r>
          </a:p>
          <a:p>
            <a:pPr algn="ctr"/>
            <a:r>
              <a:rPr lang="en-US" sz="1600" b="1" dirty="0">
                <a:solidFill>
                  <a:schemeClr val="accent2">
                    <a:lumMod val="50000"/>
                  </a:schemeClr>
                </a:solidFill>
                <a:latin typeface="Arial" panose="020B0604020202020204" pitchFamily="34" charset="0"/>
                <a:cs typeface="Arial" panose="020B0604020202020204" pitchFamily="34" charset="0"/>
              </a:rPr>
              <a:t>$2,325</a:t>
            </a:r>
            <a:endParaRPr lang="en-GB" sz="1600" b="1" dirty="0">
              <a:solidFill>
                <a:schemeClr val="accent2">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3200400" y="3276600"/>
            <a:ext cx="1524000" cy="457200"/>
          </a:xfrm>
          <a:prstGeom prst="rect">
            <a:avLst/>
          </a:prstGeom>
          <a:solidFill>
            <a:schemeClr val="tx1"/>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rial" panose="020B0604020202020204" pitchFamily="34" charset="0"/>
                <a:cs typeface="Arial" panose="020B0604020202020204" pitchFamily="34" charset="0"/>
              </a:rPr>
              <a:t>AC-100</a:t>
            </a:r>
          </a:p>
          <a:p>
            <a:pPr algn="ctr"/>
            <a:r>
              <a:rPr lang="en-US" sz="1600" dirty="0">
                <a:solidFill>
                  <a:schemeClr val="accent4">
                    <a:lumMod val="50000"/>
                  </a:schemeClr>
                </a:solidFill>
                <a:latin typeface="Arial" panose="020B0604020202020204" pitchFamily="34" charset="0"/>
                <a:cs typeface="Arial" panose="020B0604020202020204" pitchFamily="34" charset="0"/>
              </a:rPr>
              <a:t>$2000</a:t>
            </a:r>
            <a:endParaRPr lang="en-GB" sz="1600" dirty="0">
              <a:solidFill>
                <a:schemeClr val="accent4">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3200400" y="4038600"/>
            <a:ext cx="1524000" cy="457200"/>
          </a:xfrm>
          <a:prstGeom prst="rect">
            <a:avLst/>
          </a:prstGeom>
          <a:solidFill>
            <a:schemeClr val="tx1"/>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rial" panose="020B0604020202020204" pitchFamily="34" charset="0"/>
                <a:cs typeface="Arial" panose="020B0604020202020204" pitchFamily="34" charset="0"/>
              </a:rPr>
              <a:t>R11 Freon</a:t>
            </a:r>
          </a:p>
          <a:p>
            <a:pPr algn="ctr"/>
            <a:r>
              <a:rPr lang="en-US" sz="1600" dirty="0">
                <a:solidFill>
                  <a:schemeClr val="accent4">
                    <a:lumMod val="50000"/>
                  </a:schemeClr>
                </a:solidFill>
                <a:latin typeface="Arial" panose="020B0604020202020204" pitchFamily="34" charset="0"/>
                <a:cs typeface="Arial" panose="020B0604020202020204" pitchFamily="34" charset="0"/>
              </a:rPr>
              <a:t>$150</a:t>
            </a:r>
            <a:endParaRPr lang="en-GB" sz="1600" dirty="0">
              <a:solidFill>
                <a:schemeClr val="accent4">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3200400" y="4800600"/>
            <a:ext cx="1524000" cy="457200"/>
          </a:xfrm>
          <a:prstGeom prst="rect">
            <a:avLst/>
          </a:prstGeom>
          <a:solidFill>
            <a:schemeClr val="tx1"/>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rial" panose="020B0604020202020204" pitchFamily="34" charset="0"/>
                <a:cs typeface="Arial" panose="020B0604020202020204" pitchFamily="34" charset="0"/>
              </a:rPr>
              <a:t>CX233 Valve</a:t>
            </a:r>
          </a:p>
          <a:p>
            <a:pPr algn="ctr"/>
            <a:r>
              <a:rPr lang="en-US" sz="1600" dirty="0">
                <a:solidFill>
                  <a:schemeClr val="accent4">
                    <a:lumMod val="50000"/>
                  </a:schemeClr>
                </a:solidFill>
                <a:latin typeface="Arial" panose="020B0604020202020204" pitchFamily="34" charset="0"/>
                <a:cs typeface="Arial" panose="020B0604020202020204" pitchFamily="34" charset="0"/>
              </a:rPr>
              <a:t>$25</a:t>
            </a:r>
            <a:endParaRPr lang="en-GB" sz="1600" dirty="0">
              <a:solidFill>
                <a:schemeClr val="accent4">
                  <a:lumMod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3200400" y="5486400"/>
            <a:ext cx="1524000" cy="457200"/>
          </a:xfrm>
          <a:prstGeom prst="rect">
            <a:avLst/>
          </a:prstGeom>
          <a:solidFill>
            <a:schemeClr val="tx1"/>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rial" panose="020B0604020202020204" pitchFamily="34" charset="0"/>
                <a:cs typeface="Arial" panose="020B0604020202020204" pitchFamily="34" charset="0"/>
              </a:rPr>
              <a:t>TSTAT</a:t>
            </a:r>
          </a:p>
          <a:p>
            <a:pPr algn="ctr"/>
            <a:r>
              <a:rPr lang="en-US" sz="1600" dirty="0">
                <a:solidFill>
                  <a:schemeClr val="accent4">
                    <a:lumMod val="50000"/>
                  </a:schemeClr>
                </a:solidFill>
                <a:latin typeface="Arial" panose="020B0604020202020204" pitchFamily="34" charset="0"/>
                <a:cs typeface="Arial" panose="020B0604020202020204" pitchFamily="34" charset="0"/>
              </a:rPr>
              <a:t>$50</a:t>
            </a:r>
            <a:endParaRPr lang="en-GB" sz="1600" dirty="0">
              <a:solidFill>
                <a:schemeClr val="accent4">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a:stCxn id="5" idx="3"/>
            <a:endCxn id="11" idx="1"/>
          </p:cNvCxnSpPr>
          <p:nvPr/>
        </p:nvCxnSpPr>
        <p:spPr>
          <a:xfrm>
            <a:off x="2514600" y="4267200"/>
            <a:ext cx="6858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12" idx="1"/>
          </p:cNvCxnSpPr>
          <p:nvPr/>
        </p:nvCxnSpPr>
        <p:spPr>
          <a:xfrm>
            <a:off x="2514600" y="4267200"/>
            <a:ext cx="685800" cy="76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95300" y="2895600"/>
            <a:ext cx="2514600" cy="9906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latin typeface="Arial" panose="020B0604020202020204" pitchFamily="34" charset="0"/>
                <a:cs typeface="Arial" panose="020B0604020202020204" pitchFamily="34" charset="0"/>
              </a:rPr>
              <a:t>Part Bill of Material /</a:t>
            </a:r>
          </a:p>
          <a:p>
            <a:pPr algn="ctr"/>
            <a:r>
              <a:rPr lang="en-US" dirty="0">
                <a:solidFill>
                  <a:schemeClr val="accent2">
                    <a:lumMod val="50000"/>
                  </a:schemeClr>
                </a:solidFill>
                <a:latin typeface="Arial" panose="020B0604020202020204" pitchFamily="34" charset="0"/>
                <a:cs typeface="Arial" panose="020B0604020202020204" pitchFamily="34" charset="0"/>
              </a:rPr>
              <a:t>Flat Rate Task /</a:t>
            </a:r>
          </a:p>
          <a:p>
            <a:pPr algn="ctr"/>
            <a:r>
              <a:rPr lang="en-US" dirty="0">
                <a:solidFill>
                  <a:schemeClr val="accent2">
                    <a:lumMod val="50000"/>
                  </a:schemeClr>
                </a:solidFill>
                <a:latin typeface="Arial" panose="020B0604020202020204" pitchFamily="34" charset="0"/>
                <a:cs typeface="Arial" panose="020B0604020202020204" pitchFamily="34" charset="0"/>
              </a:rPr>
              <a:t>Parent Part</a:t>
            </a:r>
          </a:p>
          <a:p>
            <a:pPr algn="ctr"/>
            <a:r>
              <a:rPr lang="en-US" i="1" dirty="0">
                <a:solidFill>
                  <a:schemeClr val="accent2">
                    <a:lumMod val="50000"/>
                  </a:schemeClr>
                </a:solidFill>
                <a:latin typeface="Arial" panose="020B0604020202020204" pitchFamily="34" charset="0"/>
                <a:cs typeface="Arial" panose="020B0604020202020204" pitchFamily="34" charset="0"/>
              </a:rPr>
              <a:t>(All Part Records)</a:t>
            </a:r>
            <a:endParaRPr lang="en-GB" i="1" dirty="0">
              <a:solidFill>
                <a:schemeClr val="accent2">
                  <a:lumMod val="50000"/>
                </a:schemeClr>
              </a:solidFill>
              <a:latin typeface="Arial" panose="020B0604020202020204" pitchFamily="34" charset="0"/>
              <a:cs typeface="Arial" panose="020B0604020202020204" pitchFamily="34" charset="0"/>
            </a:endParaRPr>
          </a:p>
        </p:txBody>
      </p:sp>
      <p:cxnSp>
        <p:nvCxnSpPr>
          <p:cNvPr id="15" name="Straight Arrow Connector 14"/>
          <p:cNvCxnSpPr>
            <a:endCxn id="6" idx="1"/>
          </p:cNvCxnSpPr>
          <p:nvPr/>
        </p:nvCxnSpPr>
        <p:spPr>
          <a:xfrm flipV="1">
            <a:off x="2514600" y="2743200"/>
            <a:ext cx="685800" cy="1524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971800" y="1828800"/>
            <a:ext cx="1981200" cy="6858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rial" panose="020B0604020202020204" pitchFamily="34" charset="0"/>
                <a:cs typeface="Arial" panose="020B0604020202020204" pitchFamily="34" charset="0"/>
              </a:rPr>
              <a:t>Component Part Records</a:t>
            </a:r>
            <a:endParaRPr lang="en-GB" dirty="0">
              <a:solidFill>
                <a:schemeClr val="accent4">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3200400" y="2514600"/>
            <a:ext cx="1524000" cy="457200"/>
          </a:xfrm>
          <a:prstGeom prst="rect">
            <a:avLst/>
          </a:prstGeom>
          <a:solidFill>
            <a:schemeClr val="tx1"/>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rial" panose="020B0604020202020204" pitchFamily="34" charset="0"/>
                <a:cs typeface="Arial" panose="020B0604020202020204" pitchFamily="34" charset="0"/>
              </a:rPr>
              <a:t>Labor</a:t>
            </a:r>
          </a:p>
          <a:p>
            <a:pPr algn="ctr"/>
            <a:r>
              <a:rPr lang="en-US" sz="1600" dirty="0">
                <a:solidFill>
                  <a:schemeClr val="accent4">
                    <a:lumMod val="50000"/>
                  </a:schemeClr>
                </a:solidFill>
                <a:latin typeface="Arial" panose="020B0604020202020204" pitchFamily="34" charset="0"/>
                <a:cs typeface="Arial" panose="020B0604020202020204" pitchFamily="34" charset="0"/>
              </a:rPr>
              <a:t>$100</a:t>
            </a:r>
            <a:endParaRPr lang="en-GB" sz="1600" dirty="0">
              <a:solidFill>
                <a:schemeClr val="accent4">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762000" y="4533900"/>
            <a:ext cx="1981200" cy="7239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accent2">
                    <a:lumMod val="50000"/>
                  </a:schemeClr>
                </a:solidFill>
                <a:latin typeface="Arial" panose="020B0604020202020204" pitchFamily="34" charset="0"/>
                <a:cs typeface="Arial" panose="020B0604020202020204" pitchFamily="34" charset="0"/>
              </a:rPr>
              <a:t>PartBOM</a:t>
            </a:r>
            <a:r>
              <a:rPr lang="en-US" sz="1600" dirty="0">
                <a:solidFill>
                  <a:schemeClr val="accent2">
                    <a:lumMod val="50000"/>
                  </a:schemeClr>
                </a:solidFill>
                <a:latin typeface="Arial" panose="020B0604020202020204" pitchFamily="34" charset="0"/>
                <a:cs typeface="Arial" panose="020B0604020202020204" pitchFamily="34" charset="0"/>
              </a:rPr>
              <a:t> / </a:t>
            </a:r>
          </a:p>
          <a:p>
            <a:pPr algn="ctr"/>
            <a:r>
              <a:rPr lang="en-US" sz="1600" dirty="0">
                <a:solidFill>
                  <a:schemeClr val="accent2">
                    <a:lumMod val="50000"/>
                  </a:schemeClr>
                </a:solidFill>
                <a:latin typeface="Arial" panose="020B0604020202020204" pitchFamily="34" charset="0"/>
                <a:cs typeface="Arial" panose="020B0604020202020204" pitchFamily="34" charset="0"/>
              </a:rPr>
              <a:t>Task Level Pricing</a:t>
            </a:r>
            <a:endParaRPr lang="en-GB" sz="1600" i="1" dirty="0">
              <a:solidFill>
                <a:schemeClr val="accent2">
                  <a:lumMod val="50000"/>
                </a:schemeClr>
              </a:solidFill>
              <a:latin typeface="Arial" panose="020B0604020202020204" pitchFamily="34" charset="0"/>
              <a:cs typeface="Arial" panose="020B0604020202020204" pitchFamily="34" charset="0"/>
            </a:endParaRPr>
          </a:p>
        </p:txBody>
      </p:sp>
      <p:cxnSp>
        <p:nvCxnSpPr>
          <p:cNvPr id="23" name="Straight Arrow Connector 22"/>
          <p:cNvCxnSpPr>
            <a:stCxn id="5" idx="3"/>
            <a:endCxn id="13" idx="1"/>
          </p:cNvCxnSpPr>
          <p:nvPr/>
        </p:nvCxnSpPr>
        <p:spPr>
          <a:xfrm>
            <a:off x="2514600" y="4267200"/>
            <a:ext cx="685800" cy="1447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34000" y="3924300"/>
            <a:ext cx="2971800" cy="6858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lumMod val="50000"/>
                  </a:schemeClr>
                </a:solidFill>
                <a:latin typeface="Arial" panose="020B0604020202020204" pitchFamily="34" charset="0"/>
                <a:cs typeface="Arial" panose="020B0604020202020204" pitchFamily="34" charset="0"/>
              </a:rPr>
              <a:t>Component Part Level Pricing</a:t>
            </a:r>
            <a:endParaRPr lang="en-GB" sz="1600" dirty="0">
              <a:solidFill>
                <a:schemeClr val="accent4">
                  <a:lumMod val="50000"/>
                </a:schemeClr>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flipH="1" flipV="1">
            <a:off x="4724400" y="2743200"/>
            <a:ext cx="609600" cy="152400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4724400" y="3505200"/>
            <a:ext cx="609600" cy="76200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1" idx="3"/>
          </p:cNvCxnSpPr>
          <p:nvPr/>
        </p:nvCxnSpPr>
        <p:spPr>
          <a:xfrm flipH="1">
            <a:off x="4724400" y="4267200"/>
            <a:ext cx="609600" cy="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2" idx="3"/>
          </p:cNvCxnSpPr>
          <p:nvPr/>
        </p:nvCxnSpPr>
        <p:spPr>
          <a:xfrm flipH="1">
            <a:off x="4724400" y="4267200"/>
            <a:ext cx="609600" cy="76200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7" idx="1"/>
            <a:endCxn id="13" idx="3"/>
          </p:cNvCxnSpPr>
          <p:nvPr/>
        </p:nvCxnSpPr>
        <p:spPr>
          <a:xfrm flipH="1">
            <a:off x="4724400" y="4267200"/>
            <a:ext cx="609600" cy="144780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7" idx="1"/>
          </p:cNvCxnSpPr>
          <p:nvPr/>
        </p:nvCxnSpPr>
        <p:spPr>
          <a:xfrm flipV="1">
            <a:off x="2514600" y="3505200"/>
            <a:ext cx="685800" cy="76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fontScale="85000" lnSpcReduction="10000"/>
          </a:bodyPr>
          <a:lstStyle/>
          <a:p>
            <a:pPr marL="0" marR="0" indent="0">
              <a:spcBef>
                <a:spcPts val="1200"/>
              </a:spcBef>
              <a:spcAft>
                <a:spcPts val="0"/>
              </a:spcAft>
              <a:buNone/>
            </a:pPr>
            <a:r>
              <a:rPr lang="en-US" sz="3900" b="1" kern="0" dirty="0">
                <a:solidFill>
                  <a:srgbClr val="000000"/>
                </a:solidFill>
                <a:latin typeface="Arial"/>
                <a:ea typeface="Times New Roman"/>
                <a:cs typeface="Times New Roman"/>
              </a:rPr>
              <a:t>Creating a Part Bill of Material Record</a:t>
            </a:r>
          </a:p>
          <a:p>
            <a:pPr marL="514350" marR="0" lvl="0" indent="-514350">
              <a:spcBef>
                <a:spcPts val="1200"/>
              </a:spcBef>
              <a:spcAft>
                <a:spcPts val="0"/>
              </a:spcAft>
              <a:buClr>
                <a:srgbClr val="282248"/>
              </a:buClr>
              <a:buFont typeface="+mj-lt"/>
              <a:buAutoNum type="arabicPeriod"/>
            </a:pPr>
            <a:r>
              <a:rPr lang="en-US" kern="0" dirty="0">
                <a:solidFill>
                  <a:srgbClr val="000000"/>
                </a:solidFill>
                <a:latin typeface="Arial"/>
                <a:ea typeface="Times New Roman"/>
                <a:cs typeface="Times New Roman"/>
              </a:rPr>
              <a:t>The first step is to determine what typical service you provide you want to create a task for. </a:t>
            </a:r>
            <a:r>
              <a:rPr lang="en-US" i="1" kern="0" dirty="0">
                <a:solidFill>
                  <a:srgbClr val="002060"/>
                </a:solidFill>
                <a:latin typeface="Arial"/>
                <a:ea typeface="Times New Roman"/>
                <a:cs typeface="Times New Roman"/>
              </a:rPr>
              <a:t>(Parent Part)</a:t>
            </a:r>
          </a:p>
          <a:p>
            <a:pPr marL="514350" indent="-514350">
              <a:spcBef>
                <a:spcPts val="1200"/>
              </a:spcBef>
              <a:buClr>
                <a:srgbClr val="282248"/>
              </a:buClr>
              <a:buFont typeface="+mj-lt"/>
              <a:buAutoNum type="arabicPeriod"/>
            </a:pPr>
            <a:r>
              <a:rPr lang="en-US" kern="0" dirty="0">
                <a:solidFill>
                  <a:srgbClr val="000000"/>
                </a:solidFill>
                <a:latin typeface="Arial"/>
                <a:ea typeface="Times New Roman"/>
                <a:cs typeface="Times New Roman"/>
              </a:rPr>
              <a:t>The next step is to determine how much labor if should take to complete this task. </a:t>
            </a:r>
            <a:r>
              <a:rPr lang="en-US" i="1" kern="0" dirty="0">
                <a:solidFill>
                  <a:srgbClr val="002060"/>
                </a:solidFill>
                <a:latin typeface="Arial"/>
                <a:ea typeface="Times New Roman"/>
                <a:cs typeface="Times New Roman"/>
              </a:rPr>
              <a:t>(Component Part)</a:t>
            </a:r>
          </a:p>
          <a:p>
            <a:pPr marL="514350" indent="-514350">
              <a:spcBef>
                <a:spcPts val="1200"/>
              </a:spcBef>
              <a:buClr>
                <a:srgbClr val="282248"/>
              </a:buClr>
              <a:buFont typeface="+mj-lt"/>
              <a:buAutoNum type="arabicPeriod"/>
            </a:pPr>
            <a:r>
              <a:rPr lang="en-US" kern="0" dirty="0">
                <a:solidFill>
                  <a:srgbClr val="000000"/>
                </a:solidFill>
                <a:latin typeface="Arial"/>
                <a:ea typeface="Times New Roman"/>
                <a:cs typeface="Times New Roman"/>
              </a:rPr>
              <a:t>Determine the materials and any other costs that are required to complete this task. </a:t>
            </a:r>
            <a:r>
              <a:rPr lang="en-US" i="1" kern="0" dirty="0">
                <a:solidFill>
                  <a:srgbClr val="002060"/>
                </a:solidFill>
                <a:latin typeface="Arial"/>
                <a:ea typeface="Times New Roman"/>
                <a:cs typeface="Times New Roman"/>
              </a:rPr>
              <a:t>(Component Parts)</a:t>
            </a:r>
          </a:p>
          <a:p>
            <a:pPr marL="514350" indent="-514350">
              <a:spcBef>
                <a:spcPts val="1200"/>
              </a:spcBef>
              <a:buClr>
                <a:srgbClr val="282248"/>
              </a:buClr>
              <a:buFont typeface="+mj-lt"/>
              <a:buAutoNum type="arabicPeriod"/>
            </a:pPr>
            <a:r>
              <a:rPr lang="en-US" kern="0" dirty="0">
                <a:solidFill>
                  <a:srgbClr val="000000"/>
                </a:solidFill>
                <a:latin typeface="Arial"/>
                <a:ea typeface="Times New Roman"/>
                <a:cs typeface="Times New Roman"/>
              </a:rPr>
              <a:t>Now based on the costs for this task, you need to determine the final price you want to charge for this task and then enter the price(s) into the </a:t>
            </a:r>
            <a:r>
              <a:rPr lang="en-US" i="1" kern="0" dirty="0">
                <a:solidFill>
                  <a:srgbClr val="002060"/>
                </a:solidFill>
                <a:latin typeface="Arial"/>
                <a:ea typeface="Times New Roman"/>
                <a:cs typeface="Times New Roman"/>
              </a:rPr>
              <a:t>Parent Part </a:t>
            </a:r>
            <a:r>
              <a:rPr lang="en-US" kern="0" dirty="0">
                <a:solidFill>
                  <a:srgbClr val="000000"/>
                </a:solidFill>
                <a:latin typeface="Arial"/>
                <a:ea typeface="Times New Roman"/>
                <a:cs typeface="Times New Roman"/>
              </a:rPr>
              <a:t>record.</a:t>
            </a:r>
          </a:p>
        </p:txBody>
      </p:sp>
      <p:sp>
        <p:nvSpPr>
          <p:cNvPr id="4" name="Slide Number Placeholder 3"/>
          <p:cNvSpPr>
            <a:spLocks noGrp="1"/>
          </p:cNvSpPr>
          <p:nvPr>
            <p:ph type="sldNum" sz="quarter" idx="12"/>
          </p:nvPr>
        </p:nvSpPr>
        <p:spPr/>
        <p:txBody>
          <a:bodyPr/>
          <a:lstStyle/>
          <a:p>
            <a:fld id="{9DDCEC5E-DE3D-45AB-B4BA-B2802ED76E5E}" type="slidenum">
              <a:rPr lang="en-GB" smtClean="0"/>
              <a:t>8</a:t>
            </a:fld>
            <a:endParaRPr lang="en-GB" dirty="0"/>
          </a:p>
        </p:txBody>
      </p:sp>
    </p:spTree>
    <p:extLst>
      <p:ext uri="{BB962C8B-B14F-4D97-AF65-F5344CB8AC3E}">
        <p14:creationId xmlns:p14="http://schemas.microsoft.com/office/powerpoint/2010/main" val="37056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sz="3600" dirty="0">
                <a:solidFill>
                  <a:schemeClr val="accent5">
                    <a:lumMod val="50000"/>
                  </a:schemeClr>
                </a:solidFill>
                <a:effectLst>
                  <a:outerShdw blurRad="114300" dist="101600" dir="2700000" algn="tl" rotWithShape="0">
                    <a:srgbClr val="000000">
                      <a:alpha val="37000"/>
                    </a:srgbClr>
                  </a:outerShdw>
                </a:effectLst>
              </a:rPr>
              <a:t>Ascente – Flat Rate Processing</a:t>
            </a:r>
            <a:endParaRPr lang="en-GB" sz="3600" dirty="0">
              <a:solidFill>
                <a:schemeClr val="accent5">
                  <a:lumMod val="50000"/>
                </a:schemeClr>
              </a:solidFill>
            </a:endParaRPr>
          </a:p>
        </p:txBody>
      </p:sp>
      <p:sp>
        <p:nvSpPr>
          <p:cNvPr id="3" name="Content Placeholder 2"/>
          <p:cNvSpPr>
            <a:spLocks noGrp="1"/>
          </p:cNvSpPr>
          <p:nvPr>
            <p:ph idx="1"/>
          </p:nvPr>
        </p:nvSpPr>
        <p:spPr>
          <a:xfrm>
            <a:off x="457200" y="1295400"/>
            <a:ext cx="8229600" cy="5013960"/>
          </a:xfrm>
        </p:spPr>
        <p:txBody>
          <a:bodyPr>
            <a:normAutofit/>
          </a:bodyPr>
          <a:lstStyle/>
          <a:p>
            <a:pPr marL="0" indent="0">
              <a:spcBef>
                <a:spcPts val="1200"/>
              </a:spcBef>
              <a:buNone/>
            </a:pPr>
            <a:r>
              <a:rPr lang="en-US" sz="3300" b="1" kern="0" dirty="0">
                <a:solidFill>
                  <a:srgbClr val="000000"/>
                </a:solidFill>
                <a:latin typeface="Arial"/>
                <a:ea typeface="Times New Roman"/>
                <a:cs typeface="Times New Roman"/>
              </a:rPr>
              <a:t>Creating a Part Bill of Material Record</a:t>
            </a:r>
          </a:p>
          <a:p>
            <a:pPr marL="514350" marR="0" lvl="0" indent="-514350">
              <a:spcBef>
                <a:spcPts val="1200"/>
              </a:spcBef>
              <a:spcAft>
                <a:spcPts val="0"/>
              </a:spcAft>
              <a:buClr>
                <a:srgbClr val="282248"/>
              </a:buClr>
              <a:buFont typeface="+mj-lt"/>
              <a:buAutoNum type="arabicPeriod" startAt="5"/>
            </a:pPr>
            <a:r>
              <a:rPr lang="en-US" kern="0" dirty="0">
                <a:solidFill>
                  <a:srgbClr val="000000"/>
                </a:solidFill>
                <a:latin typeface="Arial"/>
                <a:ea typeface="Times New Roman"/>
                <a:cs typeface="Times New Roman"/>
              </a:rPr>
              <a:t>Create the Parent Part with Prices</a:t>
            </a:r>
          </a:p>
          <a:p>
            <a:pPr marL="777240" lvl="1"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Make the </a:t>
            </a:r>
            <a:r>
              <a:rPr lang="en-US" i="1" kern="0" dirty="0">
                <a:solidFill>
                  <a:srgbClr val="000000"/>
                </a:solidFill>
                <a:latin typeface="Arial"/>
                <a:ea typeface="Times New Roman"/>
                <a:cs typeface="Times New Roman"/>
              </a:rPr>
              <a:t>Product Line </a:t>
            </a:r>
            <a:r>
              <a:rPr lang="en-US" kern="0" dirty="0">
                <a:solidFill>
                  <a:srgbClr val="000000"/>
                </a:solidFill>
                <a:latin typeface="Arial"/>
                <a:ea typeface="Times New Roman"/>
                <a:cs typeface="Times New Roman"/>
              </a:rPr>
              <a:t>be a Task Product Line</a:t>
            </a:r>
          </a:p>
          <a:p>
            <a:pPr marL="777240" lvl="1" indent="-457200">
              <a:spcBef>
                <a:spcPts val="1200"/>
              </a:spcBef>
              <a:buClr>
                <a:srgbClr val="282248"/>
              </a:buClr>
              <a:buFont typeface="Wingdings" panose="05000000000000000000" pitchFamily="2" charset="2"/>
              <a:buChar char="§"/>
            </a:pPr>
            <a:r>
              <a:rPr lang="en-US" kern="0" dirty="0">
                <a:solidFill>
                  <a:srgbClr val="962400"/>
                </a:solidFill>
                <a:latin typeface="Arial"/>
                <a:ea typeface="Times New Roman"/>
                <a:cs typeface="Times New Roman"/>
              </a:rPr>
              <a:t>Inventory / Maintenance / Part program</a:t>
            </a:r>
          </a:p>
          <a:p>
            <a:pPr marL="514350" indent="-514350">
              <a:spcBef>
                <a:spcPts val="1200"/>
              </a:spcBef>
              <a:buClr>
                <a:srgbClr val="282248"/>
              </a:buClr>
              <a:buFont typeface="+mj-lt"/>
              <a:buAutoNum type="arabicPeriod" startAt="5"/>
            </a:pPr>
            <a:r>
              <a:rPr lang="en-US" kern="0" dirty="0">
                <a:solidFill>
                  <a:srgbClr val="000000"/>
                </a:solidFill>
                <a:latin typeface="Arial"/>
                <a:ea typeface="Times New Roman"/>
                <a:cs typeface="Times New Roman"/>
              </a:rPr>
              <a:t>Verify that the Component Parts Exist. If they do not, create them.</a:t>
            </a:r>
          </a:p>
          <a:p>
            <a:pPr marL="777240" lvl="1"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The </a:t>
            </a:r>
            <a:r>
              <a:rPr lang="en-US" i="1" kern="0" dirty="0">
                <a:solidFill>
                  <a:srgbClr val="000000"/>
                </a:solidFill>
                <a:latin typeface="Arial"/>
                <a:ea typeface="Times New Roman"/>
                <a:cs typeface="Times New Roman"/>
              </a:rPr>
              <a:t>Product Line </a:t>
            </a:r>
            <a:r>
              <a:rPr lang="en-US" kern="0" dirty="0">
                <a:solidFill>
                  <a:srgbClr val="000000"/>
                </a:solidFill>
                <a:latin typeface="Arial"/>
                <a:ea typeface="Times New Roman"/>
                <a:cs typeface="Times New Roman"/>
              </a:rPr>
              <a:t>should not be a Task Product Line.</a:t>
            </a:r>
          </a:p>
          <a:p>
            <a:pPr marL="777240" lvl="1" indent="-457200">
              <a:spcBef>
                <a:spcPts val="1200"/>
              </a:spcBef>
              <a:buClr>
                <a:srgbClr val="282248"/>
              </a:buClr>
              <a:buFont typeface="Wingdings" panose="05000000000000000000" pitchFamily="2" charset="2"/>
              <a:buChar char="§"/>
            </a:pPr>
            <a:r>
              <a:rPr lang="en-US" kern="0" dirty="0">
                <a:solidFill>
                  <a:srgbClr val="000000"/>
                </a:solidFill>
                <a:latin typeface="Arial"/>
                <a:ea typeface="Times New Roman"/>
                <a:cs typeface="Times New Roman"/>
              </a:rPr>
              <a:t>Enter the correct cost and sell prices</a:t>
            </a:r>
          </a:p>
          <a:p>
            <a:pPr marL="777240" lvl="1" indent="-457200">
              <a:spcBef>
                <a:spcPts val="1200"/>
              </a:spcBef>
              <a:buClr>
                <a:srgbClr val="282248"/>
              </a:buClr>
              <a:buFont typeface="Wingdings" panose="05000000000000000000" pitchFamily="2" charset="2"/>
              <a:buChar char="§"/>
            </a:pPr>
            <a:r>
              <a:rPr lang="en-US" kern="0" dirty="0">
                <a:solidFill>
                  <a:srgbClr val="962400"/>
                </a:solidFill>
                <a:latin typeface="Arial"/>
                <a:ea typeface="Times New Roman"/>
                <a:cs typeface="Times New Roman"/>
              </a:rPr>
              <a:t>Inventory / Maintenance / Part program</a:t>
            </a:r>
          </a:p>
        </p:txBody>
      </p:sp>
      <p:sp>
        <p:nvSpPr>
          <p:cNvPr id="4" name="Slide Number Placeholder 3"/>
          <p:cNvSpPr>
            <a:spLocks noGrp="1"/>
          </p:cNvSpPr>
          <p:nvPr>
            <p:ph type="sldNum" sz="quarter" idx="12"/>
          </p:nvPr>
        </p:nvSpPr>
        <p:spPr/>
        <p:txBody>
          <a:bodyPr/>
          <a:lstStyle/>
          <a:p>
            <a:fld id="{9DDCEC5E-DE3D-45AB-B4BA-B2802ED76E5E}" type="slidenum">
              <a:rPr lang="en-GB" smtClean="0"/>
              <a:t>9</a:t>
            </a:fld>
            <a:endParaRPr lang="en-GB" dirty="0"/>
          </a:p>
        </p:txBody>
      </p:sp>
    </p:spTree>
    <p:extLst>
      <p:ext uri="{BB962C8B-B14F-4D97-AF65-F5344CB8AC3E}">
        <p14:creationId xmlns:p14="http://schemas.microsoft.com/office/powerpoint/2010/main" val="280852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lnDef>
      <a:spPr>
        <a:ln w="6350">
          <a:solidFill>
            <a:schemeClr val="bg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6410</TotalTime>
  <Words>2022</Words>
  <Application>Microsoft Office PowerPoint</Application>
  <PresentationFormat>On-screen Show (4:3)</PresentationFormat>
  <Paragraphs>265</Paragraphs>
  <Slides>27</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vt:lpstr>
      <vt:lpstr>Book Antiqua</vt:lpstr>
      <vt:lpstr>Calibri</vt:lpstr>
      <vt:lpstr>Lucida Sans</vt:lpstr>
      <vt:lpstr>Times New Roman</vt:lpstr>
      <vt:lpstr>Wingdings</vt:lpstr>
      <vt:lpstr>Wingdings 2</vt:lpstr>
      <vt:lpstr>Wingdings 3</vt:lpstr>
      <vt:lpstr>Apex</vt:lpstr>
      <vt:lpstr>Worksheet</vt:lpstr>
      <vt:lpstr>Ascente</vt:lpstr>
      <vt:lpstr>Ascente</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lpstr>Ascente – Flat Rate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Ascente – Inventory Control</dc:title>
  <dc:creator>Mark Allman</dc:creator>
  <cp:lastModifiedBy>Mark Allman</cp:lastModifiedBy>
  <cp:revision>423</cp:revision>
  <dcterms:created xsi:type="dcterms:W3CDTF">2016-07-03T13:49:11Z</dcterms:created>
  <dcterms:modified xsi:type="dcterms:W3CDTF">2017-10-30T13:12:52Z</dcterms:modified>
</cp:coreProperties>
</file>